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19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17.xml.rels" ContentType="application/vnd.openxmlformats-package.relationships+xml"/>
  <Override PartName="/ppt/slides/_rels/slide3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_rels/presentation.xml.rels" ContentType="application/vnd.openxmlformats-package.relationships+xml"/>
  <Override PartName="/ppt/media/image29.jpeg" ContentType="image/jpeg"/>
  <Override PartName="/ppt/media/image28.jpeg" ContentType="image/jpeg"/>
  <Override PartName="/ppt/media/image18.png" ContentType="image/png"/>
  <Override PartName="/ppt/media/image27.jpeg" ContentType="image/jpeg"/>
  <Override PartName="/ppt/media/image25.jpeg" ContentType="image/jpeg"/>
  <Override PartName="/ppt/media/image24.jpeg" ContentType="image/jpeg"/>
  <Override PartName="/ppt/media/image21.jpeg" ContentType="image/jpeg"/>
  <Override PartName="/ppt/media/image20.jpeg" ContentType="image/jpeg"/>
  <Override PartName="/ppt/media/image23.jpeg" ContentType="image/jpeg"/>
  <Override PartName="/ppt/media/image19.png" ContentType="image/png"/>
  <Override PartName="/ppt/media/image16.jpeg" ContentType="image/jpeg"/>
  <Override PartName="/ppt/media/image12.jpeg" ContentType="image/jpeg"/>
  <Override PartName="/ppt/media/image4.png" ContentType="image/png"/>
  <Override PartName="/ppt/media/image13.png" ContentType="image/png"/>
  <Override PartName="/ppt/media/image31.jpeg" ContentType="image/jpeg"/>
  <Override PartName="/ppt/media/image32.png" ContentType="image/png"/>
  <Override PartName="/ppt/media/image10.jpeg" ContentType="image/jpeg"/>
  <Override PartName="/ppt/media/image9.png" ContentType="image/png"/>
  <Override PartName="/ppt/media/image34.jpeg" ContentType="image/jpeg"/>
  <Override PartName="/ppt/media/image11.jpeg" ContentType="image/jpeg"/>
  <Override PartName="/ppt/media/image35.jpeg" ContentType="image/jpeg"/>
  <Override PartName="/ppt/media/image37.jpeg" ContentType="image/jpeg"/>
  <Override PartName="/ppt/media/hdphoto1.wdp" ContentType="image/vnd.ms-photo"/>
  <Override PartName="/ppt/media/image3.png" ContentType="image/png"/>
  <Override PartName="/ppt/media/image33.jpeg" ContentType="image/jpeg"/>
  <Override PartName="/ppt/media/image39.png" ContentType="image/png"/>
  <Override PartName="/ppt/media/image7.png" ContentType="image/png"/>
  <Override PartName="/ppt/media/image38.png" ContentType="image/png"/>
  <Override PartName="/ppt/media/image8.jpeg" ContentType="image/jpeg"/>
  <Override PartName="/ppt/media/image6.png" ContentType="image/png"/>
  <Override PartName="/ppt/media/image15.png" ContentType="image/png"/>
  <Override PartName="/ppt/media/image36.jpeg" ContentType="image/jpeg"/>
  <Override PartName="/ppt/media/image14.png" ContentType="image/png"/>
  <Override PartName="/ppt/media/image26.jpeg" ContentType="image/jpeg"/>
  <Override PartName="/ppt/media/image30.jpeg" ContentType="image/jpeg"/>
  <Override PartName="/ppt/media/image2.png" ContentType="image/png"/>
  <Override PartName="/ppt/media/image5.png" ContentType="image/png"/>
  <Override PartName="/ppt/media/image22.jpeg" ContentType="image/jpeg"/>
  <Override PartName="/ppt/media/image17.jpeg" ContentType="image/jpeg"/>
  <Override PartName="/ppt/media/image1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01CF101-AC1B-4471-ADD6-808D3E0D787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FD315531-483F-4491-9402-0F4E866246D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FC50D22A-50D7-42CF-BC0F-7D624109AE7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EC4FC76-7A7D-46F5-A909-D4981FC3A77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3587312-62B4-4F22-A450-F3D78CB1C30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94DAA81-892C-4951-9765-8661F35174B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579CAA45-6195-4365-B41D-9CF3C554DA1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A4F311FC-8E4F-413C-B089-3B65819A7AB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D570FAE0-8C7E-4945-A869-88138222D69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B48FFAB3-1B94-413A-A0CE-A9825556D3E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61BF797E-7CAA-493D-B23B-E3FEED0B1F9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Cli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ck 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to 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edi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t 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Ma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ste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r 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titl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e 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styl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e</a:t>
            </a:r>
            <a:endParaRPr b="0" lang="en-US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k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o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d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M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a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s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r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s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y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c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k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o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d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M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a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s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r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s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y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3200" spc="-1" strike="noStrike">
                <a:solidFill>
                  <a:schemeClr val="dk1"/>
                </a:solidFill>
                <a:latin typeface="Calibri Light"/>
              </a:rPr>
              <a:t>e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Click to edit the outline text format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Second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Third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Fourth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Fifth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Sixth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chemeClr val="dk1"/>
                </a:solidFill>
                <a:latin typeface="Calibri"/>
              </a:rPr>
              <a:t>Seventh Outline Level</a:t>
            </a:r>
            <a:endParaRPr b="0" lang="en-US" sz="32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16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k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o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d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M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a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s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r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s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y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k to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edit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Ma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ster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title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styl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k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o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d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M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a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s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r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s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y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C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c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k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o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d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M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a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s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r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i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e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 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s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t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y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l</a:t>
            </a:r>
            <a:r>
              <a:rPr b="0" lang="en-US" sz="6000" spc="-1" strike="noStrike">
                <a:solidFill>
                  <a:schemeClr val="dk1"/>
                </a:solidFill>
                <a:latin typeface="Calibri Light"/>
              </a:rPr>
              <a:t>e</a:t>
            </a:r>
            <a:endParaRPr b="0" lang="en-US" sz="60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en-US" sz="24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to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edit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Mast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er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title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to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edit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Mast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er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title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chemeClr val="dk1"/>
                </a:solidFill>
                <a:latin typeface="Calibri"/>
              </a:rPr>
              <a:t>Edit Master text styles</a:t>
            </a:r>
            <a:endParaRPr b="0" lang="en-US" sz="2800" spc="-1" strike="noStrike">
              <a:solidFill>
                <a:schemeClr val="dk1"/>
              </a:solidFill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chemeClr val="dk1"/>
                </a:solidFill>
                <a:latin typeface="Calibri"/>
              </a:rPr>
              <a:t>Second level</a:t>
            </a:r>
            <a:endParaRPr b="0" lang="en-US" sz="2400" spc="-1" strike="noStrike">
              <a:solidFill>
                <a:schemeClr val="dk1"/>
              </a:solidFill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</a:rPr>
              <a:t>Third level</a:t>
            </a:r>
            <a:endParaRPr b="0" lang="en-US" sz="2000" spc="-1" strike="noStrike">
              <a:solidFill>
                <a:schemeClr val="dk1"/>
              </a:solidFill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Fourth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Fifth level</a:t>
            </a:r>
            <a:endParaRPr b="0" lang="en-US" sz="18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Click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to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edit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Mast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er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title </a:t>
            </a:r>
            <a:r>
              <a:rPr b="0" lang="en-US" sz="4400" spc="-1" strike="noStrike">
                <a:solidFill>
                  <a:schemeClr val="dk1"/>
                </a:solidFill>
                <a:latin typeface="Calibri Light"/>
              </a:rPr>
              <a:t>style</a:t>
            </a:r>
            <a:endParaRPr b="0" lang="en-US" sz="4400" spc="-1" strike="noStrike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n-U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US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9.png"/><Relationship Id="rId3" Type="http://schemas.openxmlformats.org/officeDocument/2006/relationships/image" Target="../media/image19.png"/><Relationship Id="rId4" Type="http://schemas.openxmlformats.org/officeDocument/2006/relationships/image" Target="../media/image19.png"/><Relationship Id="rId5" Type="http://schemas.openxmlformats.org/officeDocument/2006/relationships/image" Target="../media/image19.png"/><Relationship Id="rId6" Type="http://schemas.openxmlformats.org/officeDocument/2006/relationships/image" Target="../media/image20.jpeg"/><Relationship Id="rId7" Type="http://schemas.openxmlformats.org/officeDocument/2006/relationships/image" Target="../media/image3.png"/><Relationship Id="rId8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.png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36.jpeg"/><Relationship Id="rId8" Type="http://schemas.openxmlformats.org/officeDocument/2006/relationships/image" Target="../media/image37.jpeg"/><Relationship Id="rId9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8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microsoft.com/office/2007/relationships/hdphoto" Target="../media/hdphoto1.wdp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8.jpeg"/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1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3.png"/><Relationship Id="rId7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5.png"/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cxnSp>
        <p:nvCxnSpPr>
          <p:cNvPr id="67" name="Straight Connector 13"/>
          <p:cNvCxnSpPr/>
          <p:nvPr/>
        </p:nvCxnSpPr>
        <p:spPr>
          <a:xfrm>
            <a:off x="592200" y="3324240"/>
            <a:ext cx="33552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sp>
        <p:nvSpPr>
          <p:cNvPr id="68" name="PlaceHolder 1"/>
          <p:cNvSpPr>
            <a:spLocks noGrp="1"/>
          </p:cNvSpPr>
          <p:nvPr>
            <p:ph type="subTitle"/>
          </p:nvPr>
        </p:nvSpPr>
        <p:spPr>
          <a:xfrm>
            <a:off x="491760" y="3540600"/>
            <a:ext cx="11700000" cy="2593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rmAutofit/>
          </a:bodyPr>
          <a:p>
            <a:pPr defTabSz="914400">
              <a:lnSpc>
                <a:spcPct val="100000"/>
              </a:lnSpc>
              <a:spcBef>
                <a:spcPts val="601"/>
              </a:spcBef>
              <a:tabLst>
                <a:tab algn="l" pos="0"/>
              </a:tabLst>
            </a:pPr>
            <a:endParaRPr b="0" lang="en-US" sz="11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I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N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T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R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O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D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U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C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T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I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O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N</a:t>
            </a:r>
            <a:br>
              <a:rPr sz="3500"/>
            </a:b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H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O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A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L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A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C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H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I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-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T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E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C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H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 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P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A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R</a:t>
            </a:r>
            <a:r>
              <a:rPr b="1" lang="en-US" sz="3500" spc="-1" strike="noStrike">
                <a:solidFill>
                  <a:schemeClr val="dk1"/>
                </a:solidFill>
                <a:latin typeface="Calibri"/>
              </a:rPr>
              <a:t>K</a:t>
            </a:r>
            <a:endParaRPr b="0" lang="en-US" sz="35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Subtitle 2"/>
          <p:cNvSpPr/>
          <p:nvPr/>
        </p:nvSpPr>
        <p:spPr>
          <a:xfrm>
            <a:off x="1102320" y="314280"/>
            <a:ext cx="10818000" cy="36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" name="Picture 1" descr=""/>
          <p:cNvPicPr/>
          <p:nvPr/>
        </p:nvPicPr>
        <p:blipFill>
          <a:blip r:embed="rId2"/>
          <a:stretch/>
        </p:blipFill>
        <p:spPr>
          <a:xfrm>
            <a:off x="10420920" y="5532480"/>
            <a:ext cx="1926360" cy="1926360"/>
          </a:xfrm>
          <a:prstGeom prst="rect">
            <a:avLst/>
          </a:prstGeom>
          <a:ln w="0">
            <a:noFill/>
          </a:ln>
        </p:spPr>
      </p:pic>
      <p:pic>
        <p:nvPicPr>
          <p:cNvPr id="71" name="Picture 2" descr=""/>
          <p:cNvPicPr/>
          <p:nvPr/>
        </p:nvPicPr>
        <p:blipFill>
          <a:blip r:embed="rId3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6" name="Straight Connector 7"/>
          <p:cNvCxnSpPr/>
          <p:nvPr/>
        </p:nvCxnSpPr>
        <p:spPr>
          <a:xfrm>
            <a:off x="539640" y="211320"/>
            <a:ext cx="35676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187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pic>
        <p:nvPicPr>
          <p:cNvPr id="188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189" name="Subtitle 2"/>
          <p:cNvSpPr/>
          <p:nvPr/>
        </p:nvSpPr>
        <p:spPr>
          <a:xfrm>
            <a:off x="8710560" y="480960"/>
            <a:ext cx="334080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INVESTMENT INCENTIVES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Subtitle 2"/>
          <p:cNvSpPr/>
          <p:nvPr/>
        </p:nvSpPr>
        <p:spPr>
          <a:xfrm>
            <a:off x="437040" y="33588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91" name="Group 22"/>
          <p:cNvGrpSpPr/>
          <p:nvPr/>
        </p:nvGrpSpPr>
        <p:grpSpPr>
          <a:xfrm>
            <a:off x="3258000" y="1968480"/>
            <a:ext cx="2943720" cy="2311200"/>
            <a:chOff x="3258000" y="1968480"/>
            <a:chExt cx="2943720" cy="2311200"/>
          </a:xfrm>
        </p:grpSpPr>
        <p:sp>
          <p:nvSpPr>
            <p:cNvPr id="192" name="Freeform: Shape 3"/>
            <p:cNvSpPr/>
            <p:nvPr/>
          </p:nvSpPr>
          <p:spPr>
            <a:xfrm>
              <a:off x="3687480" y="2064600"/>
              <a:ext cx="2514240" cy="2069280"/>
            </a:xfrm>
            <a:custGeom>
              <a:avLst/>
              <a:gdLst>
                <a:gd name="textAreaLeft" fmla="*/ 0 w 2514240"/>
                <a:gd name="textAreaRight" fmla="*/ 2514600 w 2514240"/>
                <a:gd name="textAreaTop" fmla="*/ 0 h 2069280"/>
                <a:gd name="textAreaBottom" fmla="*/ 2069640 h 2069280"/>
              </a:gdLst>
              <a:ahLst/>
              <a:rect l="textAreaLeft" t="textAreaTop" r="textAreaRight" b="textAreaBottom"/>
              <a:pathLst>
                <a:path w="2210987" h="1608820">
                  <a:moveTo>
                    <a:pt x="1636300" y="0"/>
                  </a:moveTo>
                  <a:lnTo>
                    <a:pt x="2210987" y="804410"/>
                  </a:lnTo>
                  <a:lnTo>
                    <a:pt x="1636300" y="1608820"/>
                  </a:lnTo>
                  <a:lnTo>
                    <a:pt x="1636300" y="1241341"/>
                  </a:lnTo>
                  <a:lnTo>
                    <a:pt x="0" y="1241341"/>
                  </a:lnTo>
                  <a:lnTo>
                    <a:pt x="501792" y="367479"/>
                  </a:lnTo>
                  <a:lnTo>
                    <a:pt x="1636300" y="367479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  <a:effectLst>
              <a:outerShdw algn="t" blurRad="50760" dir="5400000" dist="38160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193" name="Picture 24" descr="E:\002-KIMS BUSINESS\007-04-1-FIVERR\01-PPT-TEMPLATE\COVER-PSD\05-cut-01.png"/>
            <p:cNvPicPr/>
            <p:nvPr/>
          </p:nvPicPr>
          <p:blipFill>
            <a:blip r:embed="rId2"/>
            <a:stretch/>
          </p:blipFill>
          <p:spPr>
            <a:xfrm rot="17934000">
              <a:off x="2795400" y="2934720"/>
              <a:ext cx="2431080" cy="3787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94" name="Group 27"/>
          <p:cNvGrpSpPr/>
          <p:nvPr/>
        </p:nvGrpSpPr>
        <p:grpSpPr>
          <a:xfrm>
            <a:off x="5877720" y="1968480"/>
            <a:ext cx="2944080" cy="2311200"/>
            <a:chOff x="5877720" y="1968480"/>
            <a:chExt cx="2944080" cy="2311200"/>
          </a:xfrm>
        </p:grpSpPr>
        <p:sp>
          <p:nvSpPr>
            <p:cNvPr id="195" name="Freeform: Shape 6"/>
            <p:cNvSpPr/>
            <p:nvPr/>
          </p:nvSpPr>
          <p:spPr>
            <a:xfrm>
              <a:off x="6307560" y="2064600"/>
              <a:ext cx="2514240" cy="2069280"/>
            </a:xfrm>
            <a:custGeom>
              <a:avLst/>
              <a:gdLst>
                <a:gd name="textAreaLeft" fmla="*/ 0 w 2514240"/>
                <a:gd name="textAreaRight" fmla="*/ 2514600 w 2514240"/>
                <a:gd name="textAreaTop" fmla="*/ 0 h 2069280"/>
                <a:gd name="textAreaBottom" fmla="*/ 2069640 h 2069280"/>
              </a:gdLst>
              <a:ahLst/>
              <a:rect l="textAreaLeft" t="textAreaTop" r="textAreaRight" b="textAreaBottom"/>
              <a:pathLst>
                <a:path w="2210987" h="1608820">
                  <a:moveTo>
                    <a:pt x="1636300" y="0"/>
                  </a:moveTo>
                  <a:lnTo>
                    <a:pt x="2210987" y="804410"/>
                  </a:lnTo>
                  <a:lnTo>
                    <a:pt x="1636300" y="1608820"/>
                  </a:lnTo>
                  <a:lnTo>
                    <a:pt x="1636300" y="1241341"/>
                  </a:lnTo>
                  <a:lnTo>
                    <a:pt x="0" y="1241341"/>
                  </a:lnTo>
                  <a:lnTo>
                    <a:pt x="501792" y="367479"/>
                  </a:lnTo>
                  <a:lnTo>
                    <a:pt x="1636300" y="3674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algn="t" blurRad="50760" dir="5400000" dist="38160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196" name="Picture 33" descr="E:\002-KIMS BUSINESS\007-04-1-FIVERR\01-PPT-TEMPLATE\COVER-PSD\05-cut-01.png"/>
            <p:cNvPicPr/>
            <p:nvPr/>
          </p:nvPicPr>
          <p:blipFill>
            <a:blip r:embed="rId3"/>
            <a:stretch/>
          </p:blipFill>
          <p:spPr>
            <a:xfrm rot="17934000">
              <a:off x="5415120" y="2934720"/>
              <a:ext cx="2431080" cy="3787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97" name="Group 35"/>
          <p:cNvGrpSpPr/>
          <p:nvPr/>
        </p:nvGrpSpPr>
        <p:grpSpPr>
          <a:xfrm>
            <a:off x="8785080" y="1999080"/>
            <a:ext cx="2944080" cy="2311200"/>
            <a:chOff x="8785080" y="1999080"/>
            <a:chExt cx="2944080" cy="2311200"/>
          </a:xfrm>
        </p:grpSpPr>
        <p:sp>
          <p:nvSpPr>
            <p:cNvPr id="198" name="Freeform: Shape 9"/>
            <p:cNvSpPr/>
            <p:nvPr/>
          </p:nvSpPr>
          <p:spPr>
            <a:xfrm>
              <a:off x="9214920" y="2095560"/>
              <a:ext cx="2514240" cy="2069280"/>
            </a:xfrm>
            <a:custGeom>
              <a:avLst/>
              <a:gdLst>
                <a:gd name="textAreaLeft" fmla="*/ 0 w 2514240"/>
                <a:gd name="textAreaRight" fmla="*/ 2514600 w 2514240"/>
                <a:gd name="textAreaTop" fmla="*/ 0 h 2069280"/>
                <a:gd name="textAreaBottom" fmla="*/ 2069640 h 2069280"/>
              </a:gdLst>
              <a:ahLst/>
              <a:rect l="textAreaLeft" t="textAreaTop" r="textAreaRight" b="textAreaBottom"/>
              <a:pathLst>
                <a:path w="2210987" h="1608820">
                  <a:moveTo>
                    <a:pt x="1636300" y="0"/>
                  </a:moveTo>
                  <a:lnTo>
                    <a:pt x="2210987" y="804410"/>
                  </a:lnTo>
                  <a:lnTo>
                    <a:pt x="1636300" y="1608820"/>
                  </a:lnTo>
                  <a:lnTo>
                    <a:pt x="1636300" y="1241341"/>
                  </a:lnTo>
                  <a:lnTo>
                    <a:pt x="0" y="1241341"/>
                  </a:lnTo>
                  <a:lnTo>
                    <a:pt x="501792" y="367479"/>
                  </a:lnTo>
                  <a:lnTo>
                    <a:pt x="1636300" y="36747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algn="t" blurRad="50760" dir="5400000" dist="38160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199" name="Picture 37" descr="E:\002-KIMS BUSINESS\007-04-1-FIVERR\01-PPT-TEMPLATE\COVER-PSD\05-cut-01.png"/>
            <p:cNvPicPr/>
            <p:nvPr/>
          </p:nvPicPr>
          <p:blipFill>
            <a:blip r:embed="rId4"/>
            <a:stretch/>
          </p:blipFill>
          <p:spPr>
            <a:xfrm rot="17934000">
              <a:off x="8322480" y="2965320"/>
              <a:ext cx="2431080" cy="3787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00" name="Group 38"/>
          <p:cNvGrpSpPr/>
          <p:nvPr/>
        </p:nvGrpSpPr>
        <p:grpSpPr>
          <a:xfrm>
            <a:off x="443880" y="1992960"/>
            <a:ext cx="2943720" cy="2311200"/>
            <a:chOff x="443880" y="1992960"/>
            <a:chExt cx="2943720" cy="2311200"/>
          </a:xfrm>
        </p:grpSpPr>
        <p:sp>
          <p:nvSpPr>
            <p:cNvPr id="201" name="Freeform: Shape 15"/>
            <p:cNvSpPr/>
            <p:nvPr/>
          </p:nvSpPr>
          <p:spPr>
            <a:xfrm>
              <a:off x="873360" y="2089080"/>
              <a:ext cx="2514240" cy="2069280"/>
            </a:xfrm>
            <a:custGeom>
              <a:avLst/>
              <a:gdLst>
                <a:gd name="textAreaLeft" fmla="*/ 0 w 2514240"/>
                <a:gd name="textAreaRight" fmla="*/ 2514600 w 2514240"/>
                <a:gd name="textAreaTop" fmla="*/ 0 h 2069280"/>
                <a:gd name="textAreaBottom" fmla="*/ 2069640 h 2069280"/>
              </a:gdLst>
              <a:ahLst/>
              <a:rect l="textAreaLeft" t="textAreaTop" r="textAreaRight" b="textAreaBottom"/>
              <a:pathLst>
                <a:path w="2210987" h="1608820">
                  <a:moveTo>
                    <a:pt x="1636300" y="0"/>
                  </a:moveTo>
                  <a:lnTo>
                    <a:pt x="2210987" y="804410"/>
                  </a:lnTo>
                  <a:lnTo>
                    <a:pt x="1636300" y="1608820"/>
                  </a:lnTo>
                  <a:lnTo>
                    <a:pt x="1636300" y="1241341"/>
                  </a:lnTo>
                  <a:lnTo>
                    <a:pt x="0" y="1241341"/>
                  </a:lnTo>
                  <a:lnTo>
                    <a:pt x="501792" y="367479"/>
                  </a:lnTo>
                  <a:lnTo>
                    <a:pt x="1636300" y="36747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algn="t" blurRad="50760" dir="5400000" dist="38160" rotWithShape="0">
                <a:srgbClr val="0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pic>
          <p:nvPicPr>
            <p:cNvPr id="202" name="Picture 40" descr="E:\002-KIMS BUSINESS\007-04-1-FIVERR\01-PPT-TEMPLATE\COVER-PSD\05-cut-01.png"/>
            <p:cNvPicPr/>
            <p:nvPr/>
          </p:nvPicPr>
          <p:blipFill>
            <a:blip r:embed="rId5"/>
            <a:stretch/>
          </p:blipFill>
          <p:spPr>
            <a:xfrm rot="17934000">
              <a:off x="-18360" y="2959200"/>
              <a:ext cx="2431080" cy="378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3" name="직사각형 113"/>
          <p:cNvSpPr/>
          <p:nvPr/>
        </p:nvSpPr>
        <p:spPr>
          <a:xfrm>
            <a:off x="4177080" y="2794680"/>
            <a:ext cx="1700640" cy="699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000" spc="-1" strike="noStrike">
                <a:solidFill>
                  <a:schemeClr val="lt1"/>
                </a:solidFill>
                <a:latin typeface="Calibri"/>
              </a:rPr>
              <a:t>5%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직사각형 113"/>
          <p:cNvSpPr/>
          <p:nvPr/>
        </p:nvSpPr>
        <p:spPr>
          <a:xfrm>
            <a:off x="6817320" y="2804400"/>
            <a:ext cx="1700640" cy="699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000" spc="-1" strike="noStrike">
                <a:solidFill>
                  <a:schemeClr val="lt1"/>
                </a:solidFill>
                <a:latin typeface="Calibri"/>
              </a:rPr>
              <a:t>10%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직사각형 113"/>
          <p:cNvSpPr/>
          <p:nvPr/>
        </p:nvSpPr>
        <p:spPr>
          <a:xfrm>
            <a:off x="9726120" y="2804400"/>
            <a:ext cx="1700640" cy="699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000" spc="-1" strike="noStrike">
                <a:solidFill>
                  <a:schemeClr val="lt1"/>
                </a:solidFill>
                <a:latin typeface="Calibri"/>
              </a:rPr>
              <a:t>20%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Text Placeholder 3"/>
          <p:cNvSpPr/>
          <p:nvPr/>
        </p:nvSpPr>
        <p:spPr>
          <a:xfrm>
            <a:off x="4533840" y="4303440"/>
            <a:ext cx="1224720" cy="28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chemeClr val="lt1">
                    <a:lumMod val="50000"/>
                  </a:schemeClr>
                </a:solidFill>
                <a:latin typeface="Calibri"/>
                <a:ea typeface="游ゴシック"/>
              </a:rPr>
              <a:t>Year 5 - 13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 Placeholder 3"/>
          <p:cNvSpPr/>
          <p:nvPr/>
        </p:nvSpPr>
        <p:spPr>
          <a:xfrm>
            <a:off x="1731600" y="4296600"/>
            <a:ext cx="1224720" cy="28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chemeClr val="lt1">
                    <a:lumMod val="50000"/>
                  </a:schemeClr>
                </a:solidFill>
                <a:latin typeface="Calibri"/>
                <a:ea typeface="游ゴシック"/>
              </a:rPr>
              <a:t>Year 1 - 4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Text Placeholder 3"/>
          <p:cNvSpPr/>
          <p:nvPr/>
        </p:nvSpPr>
        <p:spPr>
          <a:xfrm>
            <a:off x="7230240" y="4303440"/>
            <a:ext cx="1299240" cy="30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chemeClr val="lt1">
                    <a:lumMod val="50000"/>
                  </a:schemeClr>
                </a:solidFill>
                <a:latin typeface="Calibri"/>
                <a:ea typeface="游ゴシック"/>
              </a:rPr>
              <a:t>Year 14 - 15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Text Placeholder 3"/>
          <p:cNvSpPr/>
          <p:nvPr/>
        </p:nvSpPr>
        <p:spPr>
          <a:xfrm>
            <a:off x="9700920" y="4303440"/>
            <a:ext cx="1510200" cy="302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chemeClr val="lt1">
                    <a:lumMod val="50000"/>
                  </a:schemeClr>
                </a:solidFill>
                <a:latin typeface="Calibri"/>
                <a:ea typeface="游ゴシック"/>
              </a:rPr>
              <a:t>From year 16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Text Placeholder 3"/>
          <p:cNvSpPr/>
          <p:nvPr/>
        </p:nvSpPr>
        <p:spPr>
          <a:xfrm>
            <a:off x="6117840" y="4749480"/>
            <a:ext cx="2399760" cy="52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chemeClr val="accent1">
                    <a:lumMod val="50000"/>
                  </a:schemeClr>
                </a:solidFill>
                <a:latin typeface="Calibri"/>
                <a:ea typeface="游ゴシック"/>
              </a:rPr>
              <a:t>Year 14 – 30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chemeClr val="accent1">
                    <a:lumMod val="50000"/>
                  </a:schemeClr>
                </a:solidFill>
                <a:latin typeface="Calibri"/>
                <a:ea typeface="游ゴシック"/>
              </a:rPr>
              <a:t>(Capital &gt; 4,000 bil. VND </a:t>
            </a:r>
            <a:br>
              <a:rPr sz="1600"/>
            </a:br>
            <a:r>
              <a:rPr b="0" lang="en-US" sz="1600" spc="-1" strike="noStrike">
                <a:solidFill>
                  <a:schemeClr val="accent1">
                    <a:lumMod val="50000"/>
                  </a:schemeClr>
                </a:solidFill>
                <a:latin typeface="Calibri"/>
                <a:ea typeface="游ゴシック"/>
              </a:rPr>
              <a:t>≈ 175 mil. USD)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Text Placeholder 3"/>
          <p:cNvSpPr/>
          <p:nvPr/>
        </p:nvSpPr>
        <p:spPr>
          <a:xfrm>
            <a:off x="8934120" y="4742280"/>
            <a:ext cx="2492640" cy="52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chemeClr val="accent1">
                    <a:lumMod val="50000"/>
                  </a:schemeClr>
                </a:solidFill>
                <a:latin typeface="Calibri"/>
                <a:ea typeface="游ゴシック"/>
              </a:rPr>
              <a:t>From year 30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0" lang="en-US" sz="1600" spc="-1" strike="noStrike">
                <a:solidFill>
                  <a:schemeClr val="accent1">
                    <a:lumMod val="50000"/>
                  </a:schemeClr>
                </a:solidFill>
                <a:latin typeface="Calibri"/>
                <a:ea typeface="游ゴシック"/>
              </a:rPr>
              <a:t>(Capital &gt; 4,000 bil. VND</a:t>
            </a:r>
            <a:r>
              <a:rPr b="0" lang="en-US" sz="1600" spc="-1" strike="noStrike">
                <a:solidFill>
                  <a:schemeClr val="accent1">
                    <a:lumMod val="50000"/>
                  </a:schemeClr>
                </a:solidFill>
                <a:latin typeface="Arial"/>
                <a:ea typeface="游ゴシック"/>
              </a:rPr>
              <a:t> </a:t>
            </a:r>
            <a:br>
              <a:rPr sz="1600"/>
            </a:br>
            <a:r>
              <a:rPr b="0" lang="en-US" sz="1600" spc="-1" strike="noStrike">
                <a:solidFill>
                  <a:schemeClr val="accent1">
                    <a:lumMod val="50000"/>
                  </a:schemeClr>
                </a:solidFill>
                <a:latin typeface="Arial"/>
                <a:ea typeface="游ゴシック"/>
              </a:rPr>
              <a:t>≈ 175 mil. USD</a:t>
            </a:r>
            <a:r>
              <a:rPr b="0" lang="en-US" sz="1600" spc="-1" strike="noStrike">
                <a:solidFill>
                  <a:schemeClr val="accent1">
                    <a:lumMod val="50000"/>
                  </a:schemeClr>
                </a:solidFill>
                <a:latin typeface="Calibri"/>
                <a:ea typeface="游ゴシック"/>
              </a:rPr>
              <a:t>)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직사각형 113"/>
          <p:cNvSpPr/>
          <p:nvPr/>
        </p:nvSpPr>
        <p:spPr>
          <a:xfrm>
            <a:off x="1413720" y="2794680"/>
            <a:ext cx="1700640" cy="6991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4000" spc="-1" strike="noStrike">
                <a:solidFill>
                  <a:schemeClr val="lt1"/>
                </a:solidFill>
                <a:latin typeface="Calibri"/>
              </a:rPr>
              <a:t>0%</a:t>
            </a:r>
            <a:endParaRPr b="0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Google Shape;580;p31" descr="So sánh thuế là phí, lệ phí có điểm gì giống và khác nhau"/>
          <p:cNvPicPr/>
          <p:nvPr/>
        </p:nvPicPr>
        <p:blipFill>
          <a:blip r:embed="rId6"/>
          <a:srcRect l="0" t="26255" r="3030" b="0"/>
          <a:stretch/>
        </p:blipFill>
        <p:spPr>
          <a:xfrm>
            <a:off x="2923560" y="4801320"/>
            <a:ext cx="1665000" cy="1297080"/>
          </a:xfrm>
          <a:prstGeom prst="rect">
            <a:avLst/>
          </a:prstGeom>
          <a:ln w="0">
            <a:noFill/>
          </a:ln>
          <a:effectLst>
            <a:outerShdw algn="tl" blurRad="190440" rotWithShape="0">
              <a:srgbClr val="000000">
                <a:alpha val="70000"/>
              </a:srgbClr>
            </a:outerShdw>
          </a:effectLst>
        </p:spPr>
      </p:pic>
      <p:pic>
        <p:nvPicPr>
          <p:cNvPr id="214" name="Picture 2" descr=""/>
          <p:cNvPicPr/>
          <p:nvPr/>
        </p:nvPicPr>
        <p:blipFill>
          <a:blip r:embed="rId7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ubtitle 2"/>
          <p:cNvSpPr/>
          <p:nvPr/>
        </p:nvSpPr>
        <p:spPr>
          <a:xfrm>
            <a:off x="9309240" y="550800"/>
            <a:ext cx="2576880" cy="62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INFRASTRUCTURE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16" name="Straight Connector 7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217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pic>
        <p:nvPicPr>
          <p:cNvPr id="218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219" name="Rounded Rectangle 12"/>
          <p:cNvSpPr/>
          <p:nvPr/>
        </p:nvSpPr>
        <p:spPr>
          <a:xfrm>
            <a:off x="1848240" y="1319760"/>
            <a:ext cx="2724120" cy="78156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1400" spc="-1" strike="noStrike">
                <a:solidFill>
                  <a:schemeClr val="lt1"/>
                </a:solidFill>
                <a:latin typeface="Calibri"/>
                <a:ea typeface="Tahoma"/>
              </a:rPr>
              <a:t>Wastewater treatment:</a:t>
            </a:r>
            <a:br>
              <a:rPr sz="1400"/>
            </a:br>
            <a:r>
              <a:rPr b="1" lang="en-US" sz="1400" spc="-1" strike="noStrike">
                <a:solidFill>
                  <a:schemeClr val="lt1"/>
                </a:solidFill>
                <a:latin typeface="Calibri"/>
                <a:ea typeface="Tahoma"/>
              </a:rPr>
              <a:t>42,000 m3 per day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0" name="Rounded Rectangle 29"/>
          <p:cNvSpPr/>
          <p:nvPr/>
        </p:nvSpPr>
        <p:spPr>
          <a:xfrm>
            <a:off x="1867680" y="3571920"/>
            <a:ext cx="2841840" cy="1046160"/>
          </a:xfrm>
          <a:prstGeom prst="roundRect">
            <a:avLst>
              <a:gd name="adj" fmla="val 16667"/>
            </a:avLst>
          </a:prstGeom>
          <a:solidFill>
            <a:srgbClr val="997bb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1400" spc="-1" strike="noStrike">
                <a:solidFill>
                  <a:schemeClr val="lt1"/>
                </a:solidFill>
                <a:latin typeface="Calibri"/>
              </a:rPr>
              <a:t>The telecommunications system has a capacity of nearly 300,000 numbers, about 282km of communication pipelines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1" name="Rounded Rectangle 15"/>
          <p:cNvSpPr/>
          <p:nvPr/>
        </p:nvSpPr>
        <p:spPr>
          <a:xfrm>
            <a:off x="1841400" y="4822560"/>
            <a:ext cx="2868120" cy="83196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1400" spc="-1" strike="noStrike">
                <a:solidFill>
                  <a:schemeClr val="dk1"/>
                </a:solidFill>
                <a:latin typeface="Calibri"/>
              </a:rPr>
              <a:t>Electrical system with 3 x 63 MVA</a:t>
            </a:r>
            <a:endParaRPr b="0" lang="en-U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Rounded Rectangle 16"/>
          <p:cNvSpPr/>
          <p:nvPr/>
        </p:nvSpPr>
        <p:spPr>
          <a:xfrm>
            <a:off x="1873080" y="2383200"/>
            <a:ext cx="2688840" cy="937080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1" lang="en-US" sz="1400" spc="-1" strike="noStrike">
                <a:solidFill>
                  <a:schemeClr val="lt1"/>
                </a:solidFill>
                <a:latin typeface="Calibri"/>
                <a:ea typeface="Tahoma"/>
              </a:rPr>
              <a:t>Stable water supply system, great pressure with a capacity of 43,000 m3 per day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23" name="Picture 18" descr=""/>
          <p:cNvPicPr/>
          <p:nvPr/>
        </p:nvPicPr>
        <p:blipFill>
          <a:blip r:embed="rId2"/>
          <a:stretch/>
        </p:blipFill>
        <p:spPr>
          <a:xfrm>
            <a:off x="6431760" y="1224000"/>
            <a:ext cx="4708080" cy="244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9" descr=""/>
          <p:cNvPicPr/>
          <p:nvPr/>
        </p:nvPicPr>
        <p:blipFill>
          <a:blip r:embed="rId3"/>
          <a:srcRect l="0" t="13012" r="0" b="0"/>
          <a:stretch/>
        </p:blipFill>
        <p:spPr>
          <a:xfrm>
            <a:off x="6460560" y="3679560"/>
            <a:ext cx="4650840" cy="2324520"/>
          </a:xfrm>
          <a:prstGeom prst="rect">
            <a:avLst/>
          </a:prstGeom>
          <a:ln w="0">
            <a:noFill/>
          </a:ln>
        </p:spPr>
      </p:pic>
      <p:sp>
        <p:nvSpPr>
          <p:cNvPr id="225" name="Subtitle 2"/>
          <p:cNvSpPr/>
          <p:nvPr/>
        </p:nvSpPr>
        <p:spPr>
          <a:xfrm>
            <a:off x="540000" y="39744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6" name="Picture 2" descr=""/>
          <p:cNvPicPr/>
          <p:nvPr/>
        </p:nvPicPr>
        <p:blipFill>
          <a:blip r:embed="rId4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ubtitle 2"/>
          <p:cNvSpPr/>
          <p:nvPr/>
        </p:nvSpPr>
        <p:spPr>
          <a:xfrm>
            <a:off x="9228960" y="497880"/>
            <a:ext cx="2819880" cy="46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UTILITY SERVICES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28" name="Straight Connector 7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229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pic>
        <p:nvPicPr>
          <p:cNvPr id="230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4" descr="Hà Nội mở thêm tuyến buýt mới 'phủ sóng' khu công nghệ cao Hòa Lạc | Giao  thông | Vietnam+ (VietnamPlus)"/>
          <p:cNvPicPr/>
          <p:nvPr/>
        </p:nvPicPr>
        <p:blipFill>
          <a:blip r:embed="rId2"/>
          <a:stretch/>
        </p:blipFill>
        <p:spPr>
          <a:xfrm>
            <a:off x="7500960" y="3573720"/>
            <a:ext cx="3137760" cy="1926000"/>
          </a:xfrm>
          <a:prstGeom prst="rect">
            <a:avLst/>
          </a:prstGeom>
          <a:ln w="0">
            <a:noFill/>
          </a:ln>
        </p:spPr>
      </p:pic>
      <p:sp>
        <p:nvSpPr>
          <p:cNvPr id="232" name="Freeform 14"/>
          <p:cNvSpPr/>
          <p:nvPr/>
        </p:nvSpPr>
        <p:spPr>
          <a:xfrm>
            <a:off x="1110960" y="1248120"/>
            <a:ext cx="4499640" cy="862560"/>
          </a:xfrm>
          <a:custGeom>
            <a:avLst/>
            <a:gdLst>
              <a:gd name="textAreaLeft" fmla="*/ 0 w 4499640"/>
              <a:gd name="textAreaRight" fmla="*/ 4500000 w 4499640"/>
              <a:gd name="textAreaTop" fmla="*/ 0 h 862560"/>
              <a:gd name="textAreaBottom" fmla="*/ 862920 h 862560"/>
            </a:gdLst>
            <a:ahLst/>
            <a:rect l="textAreaLeft" t="textAreaTop" r="textAreaRight" b="textAreaBottom"/>
            <a:pathLst>
              <a:path w="7783512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7655589" y="0"/>
                </a:lnTo>
                <a:cubicBezTo>
                  <a:pt x="7726239" y="0"/>
                  <a:pt x="7783512" y="57273"/>
                  <a:pt x="7783512" y="127923"/>
                </a:cubicBezTo>
                <a:lnTo>
                  <a:pt x="7783512" y="639597"/>
                </a:lnTo>
                <a:cubicBezTo>
                  <a:pt x="7783512" y="710247"/>
                  <a:pt x="7726239" y="767520"/>
                  <a:pt x="7655589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gradFill rotWithShape="0">
            <a:gsLst>
              <a:gs pos="0">
                <a:srgbClr val="f7bca4"/>
              </a:gs>
              <a:gs pos="50000">
                <a:srgbClr val="f4b196"/>
              </a:gs>
              <a:gs pos="100000">
                <a:srgbClr val="f7a582"/>
              </a:gs>
            </a:gsLst>
            <a:lin ang="5400000"/>
          </a:gradFill>
          <a:ln w="0">
            <a:noFill/>
          </a:ln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159480" rIns="159480" tIns="159480" bIns="159480" anchor="ctr">
            <a:noAutofit/>
          </a:bodyPr>
          <a:p>
            <a:pPr defTabSz="1422360">
              <a:lnSpc>
                <a:spcPct val="90000"/>
              </a:lnSpc>
              <a:spcAft>
                <a:spcPts val="629"/>
              </a:spcAft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One-stop Services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Freeform 15"/>
          <p:cNvSpPr/>
          <p:nvPr/>
        </p:nvSpPr>
        <p:spPr>
          <a:xfrm>
            <a:off x="1110960" y="3622320"/>
            <a:ext cx="4499640" cy="914040"/>
          </a:xfrm>
          <a:custGeom>
            <a:avLst/>
            <a:gdLst>
              <a:gd name="textAreaLeft" fmla="*/ 0 w 4499640"/>
              <a:gd name="textAreaRight" fmla="*/ 4500000 w 4499640"/>
              <a:gd name="textAreaTop" fmla="*/ 0 h 914040"/>
              <a:gd name="textAreaBottom" fmla="*/ 914400 h 914040"/>
            </a:gdLst>
            <a:ahLst/>
            <a:rect l="textAreaLeft" t="textAreaTop" r="textAreaRight" b="textAreaBottom"/>
            <a:pathLst>
              <a:path w="7783512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7655589" y="0"/>
                </a:lnTo>
                <a:cubicBezTo>
                  <a:pt x="7726239" y="0"/>
                  <a:pt x="7783512" y="57273"/>
                  <a:pt x="7783512" y="127923"/>
                </a:cubicBezTo>
                <a:lnTo>
                  <a:pt x="7783512" y="639597"/>
                </a:lnTo>
                <a:cubicBezTo>
                  <a:pt x="7783512" y="710247"/>
                  <a:pt x="7726239" y="767520"/>
                  <a:pt x="7655589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gradFill rotWithShape="0">
            <a:gsLst>
              <a:gs pos="0">
                <a:srgbClr val="ffda9e"/>
              </a:gs>
              <a:gs pos="50000">
                <a:srgbClr val="ffd590"/>
              </a:gs>
              <a:gs pos="100000">
                <a:srgbClr val="ffd07c"/>
              </a:gs>
            </a:gsLst>
            <a:lin ang="5400000"/>
          </a:gradFill>
          <a:ln w="0">
            <a:noFill/>
          </a:ln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159480" rIns="159480" tIns="159480" bIns="159480" anchor="ctr">
            <a:noAutofit/>
          </a:bodyPr>
          <a:p>
            <a:pPr defTabSz="1422360">
              <a:lnSpc>
                <a:spcPct val="90000"/>
              </a:lnSpc>
              <a:spcAft>
                <a:spcPts val="629"/>
              </a:spcAft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Bilingual School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Freeform 16"/>
          <p:cNvSpPr/>
          <p:nvPr/>
        </p:nvSpPr>
        <p:spPr>
          <a:xfrm>
            <a:off x="1110960" y="4885200"/>
            <a:ext cx="4499640" cy="896400"/>
          </a:xfrm>
          <a:custGeom>
            <a:avLst/>
            <a:gdLst>
              <a:gd name="textAreaLeft" fmla="*/ 0 w 4499640"/>
              <a:gd name="textAreaRight" fmla="*/ 4500000 w 4499640"/>
              <a:gd name="textAreaTop" fmla="*/ 0 h 896400"/>
              <a:gd name="textAreaBottom" fmla="*/ 896760 h 896400"/>
            </a:gdLst>
            <a:ahLst/>
            <a:rect l="textAreaLeft" t="textAreaTop" r="textAreaRight" b="textAreaBottom"/>
            <a:pathLst>
              <a:path w="7783512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7655589" y="0"/>
                </a:lnTo>
                <a:cubicBezTo>
                  <a:pt x="7726239" y="0"/>
                  <a:pt x="7783512" y="57273"/>
                  <a:pt x="7783512" y="127923"/>
                </a:cubicBezTo>
                <a:lnTo>
                  <a:pt x="7783512" y="639597"/>
                </a:lnTo>
                <a:cubicBezTo>
                  <a:pt x="7783512" y="710247"/>
                  <a:pt x="7726239" y="767520"/>
                  <a:pt x="7655589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gradFill rotWithShape="0">
            <a:gsLst>
              <a:gs pos="0">
                <a:srgbClr val="a8b7df"/>
              </a:gs>
              <a:gs pos="50000">
                <a:srgbClr val="9aabd9"/>
              </a:gs>
              <a:gs pos="100000">
                <a:srgbClr val="889ed7"/>
              </a:gs>
            </a:gsLst>
            <a:lin ang="5400000"/>
          </a:gradFill>
          <a:ln w="0">
            <a:noFill/>
          </a:ln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5">
              <a:hueOff val="0"/>
              <a:satOff val="0"/>
              <a:lumOff val="0"/>
              <a:alphaOff val="0"/>
            </a:schemeClr>
          </a:fillRef>
          <a:effectRef idx="1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159480" rIns="159480" tIns="159480" bIns="159480" anchor="ctr">
            <a:noAutofit/>
          </a:bodyPr>
          <a:p>
            <a:pPr defTabSz="1422360">
              <a:lnSpc>
                <a:spcPct val="90000"/>
              </a:lnSpc>
              <a:spcAft>
                <a:spcPts val="629"/>
              </a:spcAft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Convenient public transport, connecting with Hanoi capital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Freeform 17"/>
          <p:cNvSpPr/>
          <p:nvPr/>
        </p:nvSpPr>
        <p:spPr>
          <a:xfrm>
            <a:off x="1110960" y="2390040"/>
            <a:ext cx="4499640" cy="952920"/>
          </a:xfrm>
          <a:custGeom>
            <a:avLst/>
            <a:gdLst>
              <a:gd name="textAreaLeft" fmla="*/ 0 w 4499640"/>
              <a:gd name="textAreaRight" fmla="*/ 4500000 w 4499640"/>
              <a:gd name="textAreaTop" fmla="*/ 0 h 952920"/>
              <a:gd name="textAreaBottom" fmla="*/ 953280 h 952920"/>
            </a:gdLst>
            <a:ahLst/>
            <a:rect l="textAreaLeft" t="textAreaTop" r="textAreaRight" b="textAreaBottom"/>
            <a:pathLst>
              <a:path w="7783512" h="767520">
                <a:moveTo>
                  <a:pt x="0" y="127923"/>
                </a:moveTo>
                <a:cubicBezTo>
                  <a:pt x="0" y="57273"/>
                  <a:pt x="57273" y="0"/>
                  <a:pt x="127923" y="0"/>
                </a:cubicBezTo>
                <a:lnTo>
                  <a:pt x="7655589" y="0"/>
                </a:lnTo>
                <a:cubicBezTo>
                  <a:pt x="7726239" y="0"/>
                  <a:pt x="7783512" y="57273"/>
                  <a:pt x="7783512" y="127923"/>
                </a:cubicBezTo>
                <a:lnTo>
                  <a:pt x="7783512" y="639597"/>
                </a:lnTo>
                <a:cubicBezTo>
                  <a:pt x="7783512" y="710247"/>
                  <a:pt x="7726239" y="767520"/>
                  <a:pt x="7655589" y="767520"/>
                </a:cubicBezTo>
                <a:lnTo>
                  <a:pt x="127923" y="767520"/>
                </a:lnTo>
                <a:cubicBezTo>
                  <a:pt x="57273" y="767520"/>
                  <a:pt x="0" y="710247"/>
                  <a:pt x="0" y="639597"/>
                </a:cubicBezTo>
                <a:lnTo>
                  <a:pt x="0" y="127923"/>
                </a:lnTo>
                <a:close/>
              </a:path>
            </a:pathLst>
          </a:custGeom>
          <a:gradFill rotWithShape="0">
            <a:gsLst>
              <a:gs pos="0">
                <a:srgbClr val="b5d4a7"/>
              </a:gs>
              <a:gs pos="50000">
                <a:srgbClr val="a9cd99"/>
              </a:gs>
              <a:gs pos="100000">
                <a:srgbClr val="9cc986"/>
              </a:gs>
            </a:gsLst>
            <a:lin ang="5400000"/>
          </a:gradFill>
          <a:ln w="0">
            <a:noFill/>
          </a:ln>
          <a:scene3d>
            <a:camera prst="orthographicFront"/>
            <a:lightRig dir="t" rig="fla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6">
              <a:hueOff val="0"/>
              <a:satOff val="0"/>
              <a:lumOff val="0"/>
              <a:alphaOff val="0"/>
            </a:schemeClr>
          </a:fillRef>
          <a:effectRef idx="1">
            <a:schemeClr val="accent6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159480" rIns="159480" tIns="159480" bIns="159480" anchor="ctr">
            <a:noAutofit/>
          </a:bodyPr>
          <a:p>
            <a:pPr defTabSz="1422360">
              <a:lnSpc>
                <a:spcPct val="90000"/>
              </a:lnSpc>
              <a:spcAft>
                <a:spcPts val="629"/>
              </a:spcAft>
            </a:pPr>
            <a:r>
              <a:rPr b="1" lang="en-US" sz="1800" spc="-1" strike="noStrike">
                <a:solidFill>
                  <a:schemeClr val="dk1"/>
                </a:solidFill>
                <a:latin typeface="Calibri"/>
              </a:rPr>
              <a:t>Banking, customs, logistics…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36" name="Group 4"/>
          <p:cNvGrpSpPr/>
          <p:nvPr/>
        </p:nvGrpSpPr>
        <p:grpSpPr>
          <a:xfrm>
            <a:off x="5961240" y="1596600"/>
            <a:ext cx="6060240" cy="1996560"/>
            <a:chOff x="5961240" y="1596600"/>
            <a:chExt cx="6060240" cy="1996560"/>
          </a:xfrm>
        </p:grpSpPr>
        <p:pic>
          <p:nvPicPr>
            <p:cNvPr id="237" name="Picture 1" descr=""/>
            <p:cNvPicPr/>
            <p:nvPr/>
          </p:nvPicPr>
          <p:blipFill>
            <a:blip r:embed="rId3"/>
            <a:stretch/>
          </p:blipFill>
          <p:spPr>
            <a:xfrm>
              <a:off x="5961240" y="1596600"/>
              <a:ext cx="3157920" cy="198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8" name="Picture 2" descr=""/>
            <p:cNvPicPr/>
            <p:nvPr/>
          </p:nvPicPr>
          <p:blipFill>
            <a:blip r:embed="rId4"/>
            <a:srcRect l="30386" t="35768" r="6398" b="15975"/>
            <a:stretch/>
          </p:blipFill>
          <p:spPr>
            <a:xfrm>
              <a:off x="9115200" y="1596600"/>
              <a:ext cx="2906280" cy="19965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39" name="Subtitle 2"/>
          <p:cNvSpPr/>
          <p:nvPr/>
        </p:nvSpPr>
        <p:spPr>
          <a:xfrm>
            <a:off x="540000" y="39744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0" name="Straight Connector 7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241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sp>
        <p:nvSpPr>
          <p:cNvPr id="242" name="Date Placeholder 3"/>
          <p:cNvSpPr/>
          <p:nvPr/>
        </p:nvSpPr>
        <p:spPr>
          <a:xfrm>
            <a:off x="401760" y="6210720"/>
            <a:ext cx="1994040" cy="64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en-US" sz="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                </a:t>
            </a:r>
            <a:br>
              <a:rPr sz="200"/>
            </a:br>
            <a:r>
              <a:rPr b="0" lang="en-US" sz="1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                         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3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2" descr=""/>
          <p:cNvPicPr/>
          <p:nvPr/>
        </p:nvPicPr>
        <p:blipFill>
          <a:blip r:embed="rId2"/>
          <a:stretch/>
        </p:blipFill>
        <p:spPr>
          <a:xfrm>
            <a:off x="7271640" y="1139040"/>
            <a:ext cx="4211280" cy="253656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1"/>
          <p:cNvSpPr/>
          <p:nvPr/>
        </p:nvSpPr>
        <p:spPr>
          <a:xfrm>
            <a:off x="351720" y="1366560"/>
            <a:ext cx="6095520" cy="435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31840" indent="-231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Calibri"/>
              </a:rPr>
              <a:t>FPT University: currently has about 9,000 students, plans to train 12,000 students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31840" indent="-231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Calibri"/>
              </a:rPr>
              <a:t>Hanoi University of Science and Technology (Vietnam - France University): scale of 10,500 students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31840" indent="-231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Calibri"/>
              </a:rPr>
              <a:t>Van Lang University: scale of 15.000 students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31840" indent="-231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Calibri"/>
              </a:rPr>
              <a:t>Vietnam – Japan University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Calibri"/>
              </a:rPr>
              <a:t>- Training programs: information and communication technology; mechatronic engineering technology; agro-medical biotechnology; aviation technique; advanced materials science and nanotechnology; electrical engineering and renewable energy; space science and satellite technology; data science; robotics and automation; business administration, international business;…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6" name="Picture 2" descr=""/>
          <p:cNvPicPr/>
          <p:nvPr/>
        </p:nvPicPr>
        <p:blipFill>
          <a:blip r:embed="rId3"/>
          <a:stretch/>
        </p:blipFill>
        <p:spPr>
          <a:xfrm>
            <a:off x="7271640" y="3637800"/>
            <a:ext cx="4211280" cy="2501640"/>
          </a:xfrm>
          <a:prstGeom prst="rect">
            <a:avLst/>
          </a:prstGeom>
          <a:ln w="0">
            <a:noFill/>
          </a:ln>
        </p:spPr>
      </p:pic>
      <p:sp>
        <p:nvSpPr>
          <p:cNvPr id="247" name="Subtitle 2"/>
          <p:cNvSpPr/>
          <p:nvPr/>
        </p:nvSpPr>
        <p:spPr>
          <a:xfrm>
            <a:off x="7194240" y="187200"/>
            <a:ext cx="4997520" cy="55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TRAINING AND RESEARCH DEVELOPMENT</a:t>
            </a:r>
            <a:br>
              <a:rPr sz="2000"/>
            </a:b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04 Universities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Subtitle 2"/>
          <p:cNvSpPr/>
          <p:nvPr/>
        </p:nvSpPr>
        <p:spPr>
          <a:xfrm>
            <a:off x="540000" y="37224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49" name="Picture 2" descr=""/>
          <p:cNvPicPr/>
          <p:nvPr/>
        </p:nvPicPr>
        <p:blipFill>
          <a:blip r:embed="rId4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Straight Connector 7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251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sp>
        <p:nvSpPr>
          <p:cNvPr id="252" name="Date Placeholder 3"/>
          <p:cNvSpPr/>
          <p:nvPr/>
        </p:nvSpPr>
        <p:spPr>
          <a:xfrm>
            <a:off x="401760" y="6210720"/>
            <a:ext cx="1994040" cy="64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                    </a:t>
            </a:r>
            <a:br>
              <a:rPr sz="200"/>
            </a:br>
            <a:r>
              <a:rPr b="0" lang="en-US" sz="1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                       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3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16" descr=""/>
          <p:cNvPicPr/>
          <p:nvPr/>
        </p:nvPicPr>
        <p:blipFill>
          <a:blip r:embed="rId2"/>
          <a:stretch/>
        </p:blipFill>
        <p:spPr>
          <a:xfrm>
            <a:off x="7763040" y="1303920"/>
            <a:ext cx="3572280" cy="213192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" descr="Trung tâm ươm tạo Doanh nghiệp công nghệ cao (HBI) - Bộ KH&amp;CN"/>
          <p:cNvPicPr/>
          <p:nvPr/>
        </p:nvPicPr>
        <p:blipFill>
          <a:blip r:embed="rId3"/>
          <a:stretch/>
        </p:blipFill>
        <p:spPr>
          <a:xfrm>
            <a:off x="7763040" y="3701520"/>
            <a:ext cx="3572280" cy="2079360"/>
          </a:xfrm>
          <a:prstGeom prst="rect">
            <a:avLst/>
          </a:prstGeom>
          <a:ln w="0">
            <a:noFill/>
          </a:ln>
        </p:spPr>
      </p:pic>
      <p:sp>
        <p:nvSpPr>
          <p:cNvPr id="256" name="Rectangle 8"/>
          <p:cNvSpPr/>
          <p:nvPr/>
        </p:nvSpPr>
        <p:spPr>
          <a:xfrm>
            <a:off x="789120" y="1735200"/>
            <a:ext cx="6769800" cy="344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2600" indent="-282600" defTabSz="91440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1" lang="vi-VN" sz="2200" spc="-1" strike="noStrike">
                <a:solidFill>
                  <a:schemeClr val="dk1"/>
                </a:solidFill>
                <a:latin typeface="Calibri"/>
                <a:ea typeface="Calibri"/>
              </a:rPr>
              <a:t>IoT Innovation Hub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1" lang="en-US" sz="2200" spc="-1" strike="noStrike">
                <a:solidFill>
                  <a:schemeClr val="dk1"/>
                </a:solidFill>
                <a:latin typeface="Calibri"/>
                <a:ea typeface="Calibri"/>
              </a:rPr>
              <a:t>National Innovation Center (NIC)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1" lang="en-US" sz="2200" spc="-1" strike="noStrike">
                <a:solidFill>
                  <a:schemeClr val="dk1"/>
                </a:solidFill>
                <a:latin typeface="Calibri"/>
                <a:ea typeface="Calibri"/>
              </a:rPr>
              <a:t>Center for Research, Development and Start-up Support </a:t>
            </a:r>
            <a:r>
              <a:rPr b="1" lang="da-DK" sz="2200" spc="-1" strike="noStrike">
                <a:solidFill>
                  <a:schemeClr val="dk1"/>
                </a:solidFill>
                <a:latin typeface="Calibri"/>
                <a:ea typeface="Calibri"/>
              </a:rPr>
              <a:t>SSI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1" lang="en-US" sz="2200" spc="-1" strike="noStrike">
                <a:solidFill>
                  <a:schemeClr val="dk1"/>
                </a:solidFill>
                <a:latin typeface="Calibri"/>
                <a:ea typeface="Calibri"/>
              </a:rPr>
              <a:t>Technical Center for Industrial Development Support in the North, Department of Industry, Ministry of Industry and Trade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1" lang="en-US" sz="2200" spc="-1" strike="noStrike">
                <a:solidFill>
                  <a:schemeClr val="dk1"/>
                </a:solidFill>
                <a:latin typeface="Calibri"/>
                <a:ea typeface="Calibri"/>
              </a:rPr>
              <a:t>Research and Development Support Center of DT&amp;C Company 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1" lang="en-US" sz="2200" spc="-1" strike="noStrike">
                <a:solidFill>
                  <a:schemeClr val="dk1"/>
                </a:solidFill>
                <a:latin typeface="Calibri"/>
                <a:ea typeface="Calibri"/>
              </a:rPr>
              <a:t>Hi-tech Incubation and Training Center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Subtitle 2"/>
          <p:cNvSpPr/>
          <p:nvPr/>
        </p:nvSpPr>
        <p:spPr>
          <a:xfrm>
            <a:off x="540000" y="37224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Subtitle 2"/>
          <p:cNvSpPr/>
          <p:nvPr/>
        </p:nvSpPr>
        <p:spPr>
          <a:xfrm>
            <a:off x="6548760" y="363240"/>
            <a:ext cx="5666760" cy="55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TRAINING AND RESEARCH DEVELOPMENT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06 R&amp;D, start-up, innovation support agencies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9" name="Picture 2" descr=""/>
          <p:cNvPicPr/>
          <p:nvPr/>
        </p:nvPicPr>
        <p:blipFill>
          <a:blip r:embed="rId4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0" name="Straight Connector 7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261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sp>
        <p:nvSpPr>
          <p:cNvPr id="262" name="Date Placeholder 3"/>
          <p:cNvSpPr/>
          <p:nvPr/>
        </p:nvSpPr>
        <p:spPr>
          <a:xfrm>
            <a:off x="401760" y="6210720"/>
            <a:ext cx="1994040" cy="64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en-US" sz="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                </a:t>
            </a:r>
            <a:br>
              <a:rPr sz="200"/>
            </a:br>
            <a:r>
              <a:rPr b="0" lang="en-US" sz="1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                         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3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264" name="Rectangle 1"/>
          <p:cNvSpPr/>
          <p:nvPr/>
        </p:nvSpPr>
        <p:spPr>
          <a:xfrm>
            <a:off x="351720" y="1366560"/>
            <a:ext cx="609552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31840" indent="-231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Calibri"/>
              </a:rPr>
              <a:t>FPT Software: over 5,000 software engineers currently working in Hoa Lac campus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marL="231840" indent="-231840" algn="just" defTabSz="914400">
              <a:lnSpc>
                <a:spcPct val="100000"/>
              </a:lnSpc>
              <a:buClr>
                <a:srgbClr val="000000"/>
              </a:buClr>
              <a:buFont typeface="OpenSymbol"/>
              <a:buChar char="-"/>
            </a:pPr>
            <a:r>
              <a:rPr b="0" lang="en-US" sz="2000" spc="-1" strike="noStrike">
                <a:solidFill>
                  <a:schemeClr val="dk1"/>
                </a:solidFill>
                <a:latin typeface="Calibri"/>
                <a:ea typeface="Calibri"/>
              </a:rPr>
              <a:t>Viettel, ETC, BKAV ... projects are in operation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Subtitle 2"/>
          <p:cNvSpPr/>
          <p:nvPr/>
        </p:nvSpPr>
        <p:spPr>
          <a:xfrm>
            <a:off x="7194240" y="187200"/>
            <a:ext cx="4997520" cy="55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SOFTWARE DEVELOPMENT</a:t>
            </a:r>
            <a:br>
              <a:rPr sz="2000"/>
            </a:b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Subtitle 2"/>
          <p:cNvSpPr/>
          <p:nvPr/>
        </p:nvSpPr>
        <p:spPr>
          <a:xfrm>
            <a:off x="540000" y="37224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7" name="Picture 2" descr=""/>
          <p:cNvPicPr/>
          <p:nvPr/>
        </p:nvPicPr>
        <p:blipFill>
          <a:blip r:embed="rId2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2" descr="HÃ¬nh áº£nh cÃ³ liÃªn quan"/>
          <p:cNvPicPr/>
          <p:nvPr/>
        </p:nvPicPr>
        <p:blipFill>
          <a:blip r:embed="rId3"/>
          <a:stretch/>
        </p:blipFill>
        <p:spPr>
          <a:xfrm>
            <a:off x="7463160" y="3516840"/>
            <a:ext cx="4304880" cy="208152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17" descr=""/>
          <p:cNvPicPr/>
          <p:nvPr/>
        </p:nvPicPr>
        <p:blipFill>
          <a:blip r:embed="rId4"/>
          <a:srcRect l="0" t="26389" r="0" b="15274"/>
          <a:stretch/>
        </p:blipFill>
        <p:spPr>
          <a:xfrm>
            <a:off x="7505280" y="1013040"/>
            <a:ext cx="4262400" cy="203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icture 29" descr=""/>
          <p:cNvPicPr/>
          <p:nvPr/>
        </p:nvPicPr>
        <p:blipFill>
          <a:blip r:embed="rId1"/>
          <a:stretch/>
        </p:blipFill>
        <p:spPr>
          <a:xfrm>
            <a:off x="814680" y="981360"/>
            <a:ext cx="10576800" cy="5141160"/>
          </a:xfrm>
          <a:prstGeom prst="rect">
            <a:avLst/>
          </a:prstGeom>
          <a:ln w="0">
            <a:noFill/>
          </a:ln>
        </p:spPr>
      </p:pic>
      <p:cxnSp>
        <p:nvCxnSpPr>
          <p:cNvPr id="271" name="Straight Connector 7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272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pic>
        <p:nvPicPr>
          <p:cNvPr id="273" name="Picture 13" descr=""/>
          <p:cNvPicPr/>
          <p:nvPr/>
        </p:nvPicPr>
        <p:blipFill>
          <a:blip r:embed="rId2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274" name="Subtitle 2"/>
          <p:cNvSpPr/>
          <p:nvPr/>
        </p:nvSpPr>
        <p:spPr>
          <a:xfrm>
            <a:off x="9615240" y="635760"/>
            <a:ext cx="2475000" cy="59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1600" spc="-1" strike="noStrike">
                <a:solidFill>
                  <a:schemeClr val="dk1"/>
                </a:solidFill>
                <a:latin typeface="Calibri"/>
              </a:rPr>
              <a:t>HI-TECH INDUSTRIAL ZONE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Subtitle 2"/>
          <p:cNvSpPr/>
          <p:nvPr/>
        </p:nvSpPr>
        <p:spPr>
          <a:xfrm>
            <a:off x="540000" y="39744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" name="Picture 4" descr=""/>
          <p:cNvPicPr/>
          <p:nvPr/>
        </p:nvPicPr>
        <p:blipFill>
          <a:blip r:embed="rId3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3" descr=""/>
          <p:cNvPicPr/>
          <p:nvPr/>
        </p:nvPicPr>
        <p:blipFill>
          <a:blip r:embed="rId4"/>
          <a:stretch/>
        </p:blipFill>
        <p:spPr>
          <a:xfrm>
            <a:off x="911160" y="5290200"/>
            <a:ext cx="1198440" cy="84852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HANWHA uses GAPGUN to measure dimensions on aircraft engines"/>
          <p:cNvPicPr/>
          <p:nvPr/>
        </p:nvPicPr>
        <p:blipFill>
          <a:blip r:embed="rId5"/>
          <a:stretch/>
        </p:blipFill>
        <p:spPr>
          <a:xfrm>
            <a:off x="10066680" y="5276160"/>
            <a:ext cx="1240560" cy="82656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11" descr=""/>
          <p:cNvPicPr/>
          <p:nvPr/>
        </p:nvPicPr>
        <p:blipFill>
          <a:blip r:embed="rId6"/>
          <a:stretch/>
        </p:blipFill>
        <p:spPr>
          <a:xfrm>
            <a:off x="3253680" y="5316120"/>
            <a:ext cx="1222560" cy="81504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5" descr=""/>
          <p:cNvPicPr/>
          <p:nvPr/>
        </p:nvPicPr>
        <p:blipFill>
          <a:blip r:embed="rId7"/>
          <a:stretch/>
        </p:blipFill>
        <p:spPr>
          <a:xfrm>
            <a:off x="5508720" y="5290200"/>
            <a:ext cx="1159200" cy="7736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Việt Nam tự sản xuất cả thiết bị mạng lẫn thiết bị đầu cuối 5G"/>
          <p:cNvPicPr/>
          <p:nvPr/>
        </p:nvPicPr>
        <p:blipFill>
          <a:blip r:embed="rId8"/>
          <a:stretch/>
        </p:blipFill>
        <p:spPr>
          <a:xfrm>
            <a:off x="7805520" y="5325840"/>
            <a:ext cx="1209240" cy="806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ubtitle 2"/>
          <p:cNvSpPr/>
          <p:nvPr/>
        </p:nvSpPr>
        <p:spPr>
          <a:xfrm>
            <a:off x="8555400" y="643320"/>
            <a:ext cx="3212640" cy="37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COME AND GROW WITH US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83" name="Straight Connector 7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284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pic>
        <p:nvPicPr>
          <p:cNvPr id="285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286" name="Subtitle 2"/>
          <p:cNvSpPr/>
          <p:nvPr/>
        </p:nvSpPr>
        <p:spPr>
          <a:xfrm>
            <a:off x="549720" y="49788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7" name="Picture 14" descr=""/>
          <p:cNvPicPr/>
          <p:nvPr/>
        </p:nvPicPr>
        <p:blipFill>
          <a:blip r:embed="rId2"/>
          <a:stretch/>
        </p:blipFill>
        <p:spPr>
          <a:xfrm>
            <a:off x="1892520" y="1504440"/>
            <a:ext cx="8522640" cy="450072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"/>
          <p:cNvPicPr/>
          <p:nvPr/>
        </p:nvPicPr>
        <p:blipFill>
          <a:blip r:embed="rId3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roup 45"/>
          <p:cNvGrpSpPr/>
          <p:nvPr/>
        </p:nvGrpSpPr>
        <p:grpSpPr>
          <a:xfrm>
            <a:off x="7852320" y="480960"/>
            <a:ext cx="5276880" cy="5779800"/>
            <a:chOff x="7852320" y="480960"/>
            <a:chExt cx="5276880" cy="5779800"/>
          </a:xfrm>
        </p:grpSpPr>
        <p:sp>
          <p:nvSpPr>
            <p:cNvPr id="290" name="Freeform 26"/>
            <p:cNvSpPr/>
            <p:nvPr/>
          </p:nvSpPr>
          <p:spPr>
            <a:xfrm flipH="1" rot="1611600">
              <a:off x="8646840" y="1076400"/>
              <a:ext cx="3687840" cy="4397760"/>
            </a:xfrm>
            <a:custGeom>
              <a:avLst/>
              <a:gdLst>
                <a:gd name="textAreaLeft" fmla="*/ 360 w 3687840"/>
                <a:gd name="textAreaRight" fmla="*/ 3688560 w 3687840"/>
                <a:gd name="textAreaTop" fmla="*/ 0 h 4397760"/>
                <a:gd name="textAreaBottom" fmla="*/ 4398120 h 4397760"/>
              </a:gdLst>
              <a:ahLst/>
              <a:rect l="textAreaLeft" t="textAreaTop" r="textAreaRight" b="textAreaBottom"/>
              <a:pathLst>
                <a:path w="2860627" h="3411190">
                  <a:moveTo>
                    <a:pt x="2332439" y="186000"/>
                  </a:moveTo>
                  <a:cubicBezTo>
                    <a:pt x="2114028" y="67375"/>
                    <a:pt x="1894506" y="-31252"/>
                    <a:pt x="1525852" y="9249"/>
                  </a:cubicBezTo>
                  <a:cubicBezTo>
                    <a:pt x="735732" y="27225"/>
                    <a:pt x="265149" y="734924"/>
                    <a:pt x="364700" y="1356493"/>
                  </a:cubicBezTo>
                  <a:cubicBezTo>
                    <a:pt x="243187" y="1514835"/>
                    <a:pt x="-7219" y="1802068"/>
                    <a:pt x="160" y="1831519"/>
                  </a:cubicBezTo>
                  <a:cubicBezTo>
                    <a:pt x="17130" y="1925603"/>
                    <a:pt x="185001" y="1956813"/>
                    <a:pt x="286853" y="2006886"/>
                  </a:cubicBezTo>
                  <a:cubicBezTo>
                    <a:pt x="253040" y="2069284"/>
                    <a:pt x="200362" y="2166263"/>
                    <a:pt x="207417" y="2187794"/>
                  </a:cubicBezTo>
                  <a:cubicBezTo>
                    <a:pt x="222499" y="2208763"/>
                    <a:pt x="256442" y="2226588"/>
                    <a:pt x="287242" y="2244414"/>
                  </a:cubicBezTo>
                  <a:cubicBezTo>
                    <a:pt x="277153" y="2276002"/>
                    <a:pt x="241912" y="2313878"/>
                    <a:pt x="256972" y="2339178"/>
                  </a:cubicBezTo>
                  <a:cubicBezTo>
                    <a:pt x="285816" y="2378102"/>
                    <a:pt x="349241" y="2404451"/>
                    <a:pt x="368654" y="2452806"/>
                  </a:cubicBezTo>
                  <a:cubicBezTo>
                    <a:pt x="412514" y="2527024"/>
                    <a:pt x="255179" y="2774145"/>
                    <a:pt x="465657" y="2870369"/>
                  </a:cubicBezTo>
                  <a:cubicBezTo>
                    <a:pt x="653816" y="2944521"/>
                    <a:pt x="911133" y="2842626"/>
                    <a:pt x="1108723" y="2797319"/>
                  </a:cubicBezTo>
                  <a:cubicBezTo>
                    <a:pt x="1261750" y="2755661"/>
                    <a:pt x="1267023" y="3179274"/>
                    <a:pt x="1313164" y="3376539"/>
                  </a:cubicBezTo>
                  <a:cubicBezTo>
                    <a:pt x="1541931" y="3416747"/>
                    <a:pt x="1746247" y="3419423"/>
                    <a:pt x="1936108" y="3397581"/>
                  </a:cubicBezTo>
                  <a:cubicBezTo>
                    <a:pt x="1911464" y="2966600"/>
                    <a:pt x="1933512" y="2397598"/>
                    <a:pt x="1886582" y="2195718"/>
                  </a:cubicBezTo>
                  <a:cubicBezTo>
                    <a:pt x="1843777" y="1980896"/>
                    <a:pt x="1445585" y="1714871"/>
                    <a:pt x="1253957" y="1491117"/>
                  </a:cubicBezTo>
                  <a:lnTo>
                    <a:pt x="1259713" y="1490781"/>
                  </a:lnTo>
                  <a:cubicBezTo>
                    <a:pt x="1069359" y="1294123"/>
                    <a:pt x="1020028" y="999248"/>
                    <a:pt x="1156260" y="763285"/>
                  </a:cubicBezTo>
                  <a:cubicBezTo>
                    <a:pt x="1324542" y="471813"/>
                    <a:pt x="1712240" y="380603"/>
                    <a:pt x="2022208" y="559563"/>
                  </a:cubicBezTo>
                  <a:cubicBezTo>
                    <a:pt x="2187368" y="654919"/>
                    <a:pt x="2297137" y="807738"/>
                    <a:pt x="2336014" y="974343"/>
                  </a:cubicBezTo>
                  <a:lnTo>
                    <a:pt x="2860627" y="953468"/>
                  </a:lnTo>
                  <a:cubicBezTo>
                    <a:pt x="2773794" y="641332"/>
                    <a:pt x="2600917" y="331818"/>
                    <a:pt x="2332439" y="186000"/>
                  </a:cubicBezTo>
                  <a:close/>
                </a:path>
              </a:pathLst>
            </a:custGeom>
            <a:solidFill>
              <a:schemeClr val="accent1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27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91" name="Oval 47"/>
            <p:cNvSpPr/>
            <p:nvPr/>
          </p:nvSpPr>
          <p:spPr>
            <a:xfrm rot="21411600">
              <a:off x="8377200" y="5132520"/>
              <a:ext cx="1099080" cy="1099080"/>
            </a:xfrm>
            <a:prstGeom prst="ellipse">
              <a:avLst/>
            </a:prstGeom>
            <a:solidFill>
              <a:schemeClr val="accent1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27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92" name="Group 42"/>
          <p:cNvGrpSpPr/>
          <p:nvPr/>
        </p:nvGrpSpPr>
        <p:grpSpPr>
          <a:xfrm>
            <a:off x="3696480" y="145800"/>
            <a:ext cx="5276880" cy="5779800"/>
            <a:chOff x="3696480" y="145800"/>
            <a:chExt cx="5276880" cy="5779800"/>
          </a:xfrm>
        </p:grpSpPr>
        <p:sp>
          <p:nvSpPr>
            <p:cNvPr id="293" name="Freeform 26"/>
            <p:cNvSpPr/>
            <p:nvPr/>
          </p:nvSpPr>
          <p:spPr>
            <a:xfrm flipH="1" rot="1611600">
              <a:off x="4491000" y="741240"/>
              <a:ext cx="3687840" cy="4397760"/>
            </a:xfrm>
            <a:custGeom>
              <a:avLst/>
              <a:gdLst>
                <a:gd name="textAreaLeft" fmla="*/ 360 w 3687840"/>
                <a:gd name="textAreaRight" fmla="*/ 3688560 w 3687840"/>
                <a:gd name="textAreaTop" fmla="*/ 0 h 4397760"/>
                <a:gd name="textAreaBottom" fmla="*/ 4398120 h 4397760"/>
              </a:gdLst>
              <a:ahLst/>
              <a:rect l="textAreaLeft" t="textAreaTop" r="textAreaRight" b="textAreaBottom"/>
              <a:pathLst>
                <a:path w="2860627" h="3411190">
                  <a:moveTo>
                    <a:pt x="2332439" y="186000"/>
                  </a:moveTo>
                  <a:cubicBezTo>
                    <a:pt x="2114028" y="67375"/>
                    <a:pt x="1894506" y="-31252"/>
                    <a:pt x="1525852" y="9249"/>
                  </a:cubicBezTo>
                  <a:cubicBezTo>
                    <a:pt x="735732" y="27225"/>
                    <a:pt x="265149" y="734924"/>
                    <a:pt x="364700" y="1356493"/>
                  </a:cubicBezTo>
                  <a:cubicBezTo>
                    <a:pt x="243187" y="1514835"/>
                    <a:pt x="-7219" y="1802068"/>
                    <a:pt x="160" y="1831519"/>
                  </a:cubicBezTo>
                  <a:cubicBezTo>
                    <a:pt x="17130" y="1925603"/>
                    <a:pt x="185001" y="1956813"/>
                    <a:pt x="286853" y="2006886"/>
                  </a:cubicBezTo>
                  <a:cubicBezTo>
                    <a:pt x="253040" y="2069284"/>
                    <a:pt x="200362" y="2166263"/>
                    <a:pt x="207417" y="2187794"/>
                  </a:cubicBezTo>
                  <a:cubicBezTo>
                    <a:pt x="222499" y="2208763"/>
                    <a:pt x="256442" y="2226588"/>
                    <a:pt x="287242" y="2244414"/>
                  </a:cubicBezTo>
                  <a:cubicBezTo>
                    <a:pt x="277153" y="2276002"/>
                    <a:pt x="241912" y="2313878"/>
                    <a:pt x="256972" y="2339178"/>
                  </a:cubicBezTo>
                  <a:cubicBezTo>
                    <a:pt x="285816" y="2378102"/>
                    <a:pt x="349241" y="2404451"/>
                    <a:pt x="368654" y="2452806"/>
                  </a:cubicBezTo>
                  <a:cubicBezTo>
                    <a:pt x="412514" y="2527024"/>
                    <a:pt x="255179" y="2774145"/>
                    <a:pt x="465657" y="2870369"/>
                  </a:cubicBezTo>
                  <a:cubicBezTo>
                    <a:pt x="653816" y="2944521"/>
                    <a:pt x="911133" y="2842626"/>
                    <a:pt x="1108723" y="2797319"/>
                  </a:cubicBezTo>
                  <a:cubicBezTo>
                    <a:pt x="1261750" y="2755661"/>
                    <a:pt x="1267023" y="3179274"/>
                    <a:pt x="1313164" y="3376539"/>
                  </a:cubicBezTo>
                  <a:cubicBezTo>
                    <a:pt x="1541931" y="3416747"/>
                    <a:pt x="1746247" y="3419423"/>
                    <a:pt x="1936108" y="3397581"/>
                  </a:cubicBezTo>
                  <a:cubicBezTo>
                    <a:pt x="1911464" y="2966600"/>
                    <a:pt x="1933512" y="2397598"/>
                    <a:pt x="1886582" y="2195718"/>
                  </a:cubicBezTo>
                  <a:cubicBezTo>
                    <a:pt x="1843777" y="1980896"/>
                    <a:pt x="1445585" y="1714871"/>
                    <a:pt x="1253957" y="1491117"/>
                  </a:cubicBezTo>
                  <a:lnTo>
                    <a:pt x="1259713" y="1490781"/>
                  </a:lnTo>
                  <a:cubicBezTo>
                    <a:pt x="1069359" y="1294123"/>
                    <a:pt x="1020028" y="999248"/>
                    <a:pt x="1156260" y="763285"/>
                  </a:cubicBezTo>
                  <a:cubicBezTo>
                    <a:pt x="1324542" y="471813"/>
                    <a:pt x="1712240" y="380603"/>
                    <a:pt x="2022208" y="559563"/>
                  </a:cubicBezTo>
                  <a:cubicBezTo>
                    <a:pt x="2187368" y="654919"/>
                    <a:pt x="2297137" y="807738"/>
                    <a:pt x="2336014" y="974343"/>
                  </a:cubicBezTo>
                  <a:lnTo>
                    <a:pt x="2860627" y="953468"/>
                  </a:lnTo>
                  <a:cubicBezTo>
                    <a:pt x="2773794" y="641332"/>
                    <a:pt x="2600917" y="331818"/>
                    <a:pt x="2332439" y="186000"/>
                  </a:cubicBezTo>
                  <a:close/>
                </a:path>
              </a:pathLst>
            </a:custGeom>
            <a:solidFill>
              <a:schemeClr val="accent1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27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94" name="Oval 44"/>
            <p:cNvSpPr/>
            <p:nvPr/>
          </p:nvSpPr>
          <p:spPr>
            <a:xfrm rot="21411600">
              <a:off x="4221360" y="4797360"/>
              <a:ext cx="1099080" cy="1099080"/>
            </a:xfrm>
            <a:prstGeom prst="ellipse">
              <a:avLst/>
            </a:prstGeom>
            <a:solidFill>
              <a:schemeClr val="accent1"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27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95" name="Google Shape;681;p37"/>
          <p:cNvGrpSpPr/>
          <p:nvPr/>
        </p:nvGrpSpPr>
        <p:grpSpPr>
          <a:xfrm>
            <a:off x="-227160" y="-417240"/>
            <a:ext cx="4854960" cy="5252400"/>
            <a:chOff x="-227160" y="-417240"/>
            <a:chExt cx="4854960" cy="5252400"/>
          </a:xfrm>
        </p:grpSpPr>
        <p:sp>
          <p:nvSpPr>
            <p:cNvPr id="296" name="Google Shape;682;p37"/>
            <p:cNvSpPr/>
            <p:nvPr/>
          </p:nvSpPr>
          <p:spPr>
            <a:xfrm flipH="1" rot="1611600">
              <a:off x="486360" y="142200"/>
              <a:ext cx="3427200" cy="3978000"/>
            </a:xfrm>
            <a:custGeom>
              <a:avLst/>
              <a:gdLst>
                <a:gd name="textAreaLeft" fmla="*/ 360 w 3427200"/>
                <a:gd name="textAreaRight" fmla="*/ 3427920 w 3427200"/>
                <a:gd name="textAreaTop" fmla="*/ 0 h 3978000"/>
                <a:gd name="textAreaBottom" fmla="*/ 3978360 h 3978000"/>
              </a:gdLst>
              <a:ahLst/>
              <a:rect l="textAreaLeft" t="textAreaTop" r="textAreaRight" b="textAreaBottom"/>
              <a:pathLst>
                <a:path w="2860627" h="3411190">
                  <a:moveTo>
                    <a:pt x="2332439" y="186000"/>
                  </a:moveTo>
                  <a:cubicBezTo>
                    <a:pt x="2114028" y="67375"/>
                    <a:pt x="1894506" y="-31252"/>
                    <a:pt x="1525852" y="9249"/>
                  </a:cubicBezTo>
                  <a:cubicBezTo>
                    <a:pt x="735732" y="27225"/>
                    <a:pt x="265149" y="734924"/>
                    <a:pt x="364700" y="1356493"/>
                  </a:cubicBezTo>
                  <a:cubicBezTo>
                    <a:pt x="243187" y="1514835"/>
                    <a:pt x="-7219" y="1802068"/>
                    <a:pt x="160" y="1831519"/>
                  </a:cubicBezTo>
                  <a:cubicBezTo>
                    <a:pt x="17130" y="1925603"/>
                    <a:pt x="185001" y="1956813"/>
                    <a:pt x="286853" y="2006886"/>
                  </a:cubicBezTo>
                  <a:cubicBezTo>
                    <a:pt x="253040" y="2069284"/>
                    <a:pt x="200362" y="2166263"/>
                    <a:pt x="207417" y="2187794"/>
                  </a:cubicBezTo>
                  <a:cubicBezTo>
                    <a:pt x="222499" y="2208763"/>
                    <a:pt x="256442" y="2226588"/>
                    <a:pt x="287242" y="2244414"/>
                  </a:cubicBezTo>
                  <a:cubicBezTo>
                    <a:pt x="277153" y="2276002"/>
                    <a:pt x="241912" y="2313878"/>
                    <a:pt x="256972" y="2339178"/>
                  </a:cubicBezTo>
                  <a:cubicBezTo>
                    <a:pt x="285816" y="2378102"/>
                    <a:pt x="349241" y="2404451"/>
                    <a:pt x="368654" y="2452806"/>
                  </a:cubicBezTo>
                  <a:cubicBezTo>
                    <a:pt x="412514" y="2527024"/>
                    <a:pt x="255179" y="2774145"/>
                    <a:pt x="465657" y="2870369"/>
                  </a:cubicBezTo>
                  <a:cubicBezTo>
                    <a:pt x="653816" y="2944521"/>
                    <a:pt x="911133" y="2842626"/>
                    <a:pt x="1108723" y="2797319"/>
                  </a:cubicBezTo>
                  <a:cubicBezTo>
                    <a:pt x="1261750" y="2755661"/>
                    <a:pt x="1267023" y="3179274"/>
                    <a:pt x="1313164" y="3376539"/>
                  </a:cubicBezTo>
                  <a:cubicBezTo>
                    <a:pt x="1541931" y="3416747"/>
                    <a:pt x="1746247" y="3419423"/>
                    <a:pt x="1936108" y="3397581"/>
                  </a:cubicBezTo>
                  <a:cubicBezTo>
                    <a:pt x="1911464" y="2966600"/>
                    <a:pt x="1933512" y="2397598"/>
                    <a:pt x="1886582" y="2195718"/>
                  </a:cubicBezTo>
                  <a:cubicBezTo>
                    <a:pt x="1843777" y="1980896"/>
                    <a:pt x="1445585" y="1714871"/>
                    <a:pt x="1253957" y="1491117"/>
                  </a:cubicBezTo>
                  <a:lnTo>
                    <a:pt x="1259713" y="1490781"/>
                  </a:lnTo>
                  <a:cubicBezTo>
                    <a:pt x="1069359" y="1294123"/>
                    <a:pt x="1020028" y="999248"/>
                    <a:pt x="1156260" y="763285"/>
                  </a:cubicBezTo>
                  <a:cubicBezTo>
                    <a:pt x="1324542" y="471813"/>
                    <a:pt x="1712240" y="380603"/>
                    <a:pt x="2022208" y="559563"/>
                  </a:cubicBezTo>
                  <a:cubicBezTo>
                    <a:pt x="2187368" y="654919"/>
                    <a:pt x="2297137" y="807738"/>
                    <a:pt x="2336014" y="974343"/>
                  </a:cubicBezTo>
                  <a:lnTo>
                    <a:pt x="2860627" y="953468"/>
                  </a:lnTo>
                  <a:cubicBezTo>
                    <a:pt x="2773794" y="641332"/>
                    <a:pt x="2600917" y="331818"/>
                    <a:pt x="2332439" y="186000"/>
                  </a:cubicBezTo>
                  <a:close/>
                </a:path>
              </a:pathLst>
            </a:custGeom>
            <a:solidFill>
              <a:srgbClr val="e0f1fa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US" sz="2700" spc="-1" strike="noStrike">
                <a:solidFill>
                  <a:srgbClr val="ffffff"/>
                </a:solidFill>
                <a:latin typeface="Arial"/>
                <a:ea typeface="Arial"/>
              </a:endParaRPr>
            </a:p>
          </p:txBody>
        </p:sp>
        <p:sp>
          <p:nvSpPr>
            <p:cNvPr id="297" name="Google Shape;683;p37"/>
            <p:cNvSpPr/>
            <p:nvPr/>
          </p:nvSpPr>
          <p:spPr>
            <a:xfrm rot="21411600">
              <a:off x="232920" y="3813480"/>
              <a:ext cx="1021320" cy="994320"/>
            </a:xfrm>
            <a:prstGeom prst="ellipse">
              <a:avLst/>
            </a:prstGeom>
            <a:solidFill>
              <a:srgbClr val="e0f1fa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en-US" sz="2700" spc="-1" strike="noStrike">
                <a:solidFill>
                  <a:srgbClr val="ffffff"/>
                </a:solidFill>
                <a:latin typeface="Arial"/>
                <a:ea typeface="Arial"/>
              </a:endParaRPr>
            </a:p>
          </p:txBody>
        </p:sp>
      </p:grpSp>
      <p:cxnSp>
        <p:nvCxnSpPr>
          <p:cNvPr id="298" name="Straight Connector 7"/>
          <p:cNvCxnSpPr/>
          <p:nvPr/>
        </p:nvCxnSpPr>
        <p:spPr>
          <a:xfrm>
            <a:off x="539640" y="211320"/>
            <a:ext cx="35676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299" name="Straight Connector 10"/>
          <p:cNvCxnSpPr/>
          <p:nvPr/>
        </p:nvCxnSpPr>
        <p:spPr>
          <a:xfrm>
            <a:off x="495720" y="625068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pic>
        <p:nvPicPr>
          <p:cNvPr id="300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301" name="Subtitle 2"/>
          <p:cNvSpPr/>
          <p:nvPr/>
        </p:nvSpPr>
        <p:spPr>
          <a:xfrm>
            <a:off x="8740440" y="388440"/>
            <a:ext cx="334080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WHY HHTP?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Subtitle 2"/>
          <p:cNvSpPr/>
          <p:nvPr/>
        </p:nvSpPr>
        <p:spPr>
          <a:xfrm>
            <a:off x="437040" y="33588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arallelogram 32"/>
          <p:cNvSpPr/>
          <p:nvPr/>
        </p:nvSpPr>
        <p:spPr>
          <a:xfrm flipV="1">
            <a:off x="8130960" y="2814480"/>
            <a:ext cx="1702080" cy="1653480"/>
          </a:xfrm>
          <a:prstGeom prst="parallelogram">
            <a:avLst>
              <a:gd name="adj" fmla="val 36926"/>
            </a:avLst>
          </a:prstGeom>
          <a:gradFill rotWithShape="0">
            <a:gsLst>
              <a:gs pos="2000">
                <a:srgbClr val="185390"/>
              </a:gs>
              <a:gs pos="100000">
                <a:srgbClr val="0f335a"/>
              </a:gs>
            </a:gsLst>
            <a:lin ang="162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4" name="Parallelogram 33"/>
          <p:cNvSpPr/>
          <p:nvPr/>
        </p:nvSpPr>
        <p:spPr>
          <a:xfrm flipV="1">
            <a:off x="6215040" y="3322080"/>
            <a:ext cx="1716120" cy="1567800"/>
          </a:xfrm>
          <a:prstGeom prst="parallelogram">
            <a:avLst>
              <a:gd name="adj" fmla="val 39403"/>
            </a:avLst>
          </a:prstGeom>
          <a:gradFill rotWithShape="0">
            <a:gsLst>
              <a:gs pos="2000">
                <a:srgbClr val="204a71"/>
              </a:gs>
              <a:gs pos="100000">
                <a:srgbClr val="1c4163"/>
              </a:gs>
            </a:gsLst>
            <a:lin ang="162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5" name="Parallelogram 34"/>
          <p:cNvSpPr/>
          <p:nvPr/>
        </p:nvSpPr>
        <p:spPr>
          <a:xfrm flipV="1">
            <a:off x="2456640" y="4332600"/>
            <a:ext cx="1627920" cy="1569240"/>
          </a:xfrm>
          <a:prstGeom prst="parallelogram">
            <a:avLst>
              <a:gd name="adj" fmla="val 34716"/>
            </a:avLst>
          </a:prstGeom>
          <a:gradFill rotWithShape="0">
            <a:gsLst>
              <a:gs pos="2000">
                <a:srgbClr val="1977ad"/>
              </a:gs>
              <a:gs pos="100000">
                <a:srgbClr val="156390"/>
              </a:gs>
            </a:gsLst>
            <a:lin ang="162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6" name="Parallelogram 35"/>
          <p:cNvSpPr/>
          <p:nvPr/>
        </p:nvSpPr>
        <p:spPr>
          <a:xfrm flipV="1">
            <a:off x="4308120" y="3826080"/>
            <a:ext cx="1695240" cy="1571400"/>
          </a:xfrm>
          <a:prstGeom prst="parallelogram">
            <a:avLst>
              <a:gd name="adj" fmla="val 38738"/>
            </a:avLst>
          </a:prstGeom>
          <a:gradFill rotWithShape="0">
            <a:gsLst>
              <a:gs pos="2000">
                <a:srgbClr val="2d5d7f"/>
              </a:gs>
              <a:gs pos="100000">
                <a:srgbClr val="27506d"/>
              </a:gs>
            </a:gsLst>
            <a:lin ang="162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7" name="Parallelogram 36"/>
          <p:cNvSpPr/>
          <p:nvPr/>
        </p:nvSpPr>
        <p:spPr>
          <a:xfrm>
            <a:off x="2998440" y="3826800"/>
            <a:ext cx="2395080" cy="2075760"/>
          </a:xfrm>
          <a:prstGeom prst="parallelogram">
            <a:avLst>
              <a:gd name="adj" fmla="val 63007"/>
            </a:avLst>
          </a:prstGeom>
          <a:gradFill rotWithShape="0">
            <a:gsLst>
              <a:gs pos="2000">
                <a:srgbClr val="3a78a3"/>
              </a:gs>
              <a:gs pos="100000">
                <a:srgbClr val="346a91"/>
              </a:gs>
            </a:gsLst>
            <a:lin ang="54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8" name="Parallelogram 37"/>
          <p:cNvSpPr/>
          <p:nvPr/>
        </p:nvSpPr>
        <p:spPr>
          <a:xfrm>
            <a:off x="4912560" y="3322800"/>
            <a:ext cx="2395080" cy="2075760"/>
          </a:xfrm>
          <a:prstGeom prst="parallelogram">
            <a:avLst>
              <a:gd name="adj" fmla="val 63007"/>
            </a:avLst>
          </a:prstGeom>
          <a:gradFill rotWithShape="0">
            <a:gsLst>
              <a:gs pos="0">
                <a:srgbClr val="285d8d"/>
              </a:gs>
              <a:gs pos="100000">
                <a:srgbClr val="285d8d"/>
              </a:gs>
            </a:gsLst>
            <a:lin ang="54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9" name="Parallelogram 38"/>
          <p:cNvSpPr/>
          <p:nvPr/>
        </p:nvSpPr>
        <p:spPr>
          <a:xfrm>
            <a:off x="6826680" y="2815200"/>
            <a:ext cx="2395080" cy="2075760"/>
          </a:xfrm>
          <a:prstGeom prst="parallelogram">
            <a:avLst>
              <a:gd name="adj" fmla="val 63007"/>
            </a:avLst>
          </a:prstGeom>
          <a:gradFill rotWithShape="0">
            <a:gsLst>
              <a:gs pos="2000">
                <a:srgbClr val="185390"/>
              </a:gs>
              <a:gs pos="100000">
                <a:srgbClr val="134070"/>
              </a:gs>
            </a:gsLst>
            <a:lin ang="54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0" name="Parallelogram 39"/>
          <p:cNvSpPr/>
          <p:nvPr/>
        </p:nvSpPr>
        <p:spPr>
          <a:xfrm>
            <a:off x="8740440" y="2400480"/>
            <a:ext cx="2395080" cy="2075760"/>
          </a:xfrm>
          <a:prstGeom prst="parallelogram">
            <a:avLst>
              <a:gd name="adj" fmla="val 63007"/>
            </a:avLst>
          </a:prstGeom>
          <a:gradFill rotWithShape="0">
            <a:gsLst>
              <a:gs pos="2000">
                <a:srgbClr val="255294"/>
              </a:gs>
              <a:gs pos="100000">
                <a:srgbClr val="122949"/>
              </a:gs>
            </a:gsLst>
            <a:lin ang="54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1" name="Parallelogram 40"/>
          <p:cNvSpPr/>
          <p:nvPr/>
        </p:nvSpPr>
        <p:spPr>
          <a:xfrm>
            <a:off x="1281240" y="4333320"/>
            <a:ext cx="2261880" cy="1917000"/>
          </a:xfrm>
          <a:prstGeom prst="parallelogram">
            <a:avLst>
              <a:gd name="adj" fmla="val 56674"/>
            </a:avLst>
          </a:prstGeom>
          <a:gradFill rotWithShape="0">
            <a:gsLst>
              <a:gs pos="0">
                <a:srgbClr val="289de0"/>
              </a:gs>
              <a:gs pos="100000">
                <a:srgbClr val="1e8bc9"/>
              </a:gs>
            </a:gsLst>
            <a:lin ang="54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2" name="Isosceles Triangle 41"/>
          <p:cNvSpPr/>
          <p:nvPr/>
        </p:nvSpPr>
        <p:spPr>
          <a:xfrm>
            <a:off x="9697680" y="1315080"/>
            <a:ext cx="1699560" cy="1114200"/>
          </a:xfrm>
          <a:prstGeom prst="triangle">
            <a:avLst>
              <a:gd name="adj" fmla="val 74190"/>
            </a:avLst>
          </a:prstGeom>
          <a:gradFill rotWithShape="0">
            <a:gsLst>
              <a:gs pos="2000">
                <a:srgbClr val="457ed1"/>
              </a:gs>
              <a:gs pos="100000">
                <a:srgbClr val="255294"/>
              </a:gs>
            </a:gsLst>
            <a:lin ang="5400000"/>
          </a:gra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3" name="Parallelogram 15"/>
          <p:cNvSpPr/>
          <p:nvPr/>
        </p:nvSpPr>
        <p:spPr>
          <a:xfrm flipH="1">
            <a:off x="4002480" y="4752000"/>
            <a:ext cx="362520" cy="362520"/>
          </a:xfrm>
          <a:custGeom>
            <a:avLst/>
            <a:gdLst>
              <a:gd name="textAreaLeft" fmla="*/ -360 w 362520"/>
              <a:gd name="textAreaRight" fmla="*/ 362520 w 362520"/>
              <a:gd name="textAreaTop" fmla="*/ 0 h 362520"/>
              <a:gd name="textAreaBottom" fmla="*/ 362880 h 362520"/>
            </a:gdLst>
            <a:ahLst/>
            <a:rect l="textAreaLeft" t="textAreaTop" r="textAreaRight" b="textAreaBottom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rgbClr val="ffffff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4" name="Isosceles Triangle 68"/>
          <p:cNvSpPr/>
          <p:nvPr/>
        </p:nvSpPr>
        <p:spPr>
          <a:xfrm rot="10800000">
            <a:off x="10012320" y="2530440"/>
            <a:ext cx="412560" cy="997920"/>
          </a:xfrm>
          <a:custGeom>
            <a:avLst/>
            <a:gdLst>
              <a:gd name="textAreaLeft" fmla="*/ 0 w 412560"/>
              <a:gd name="textAreaRight" fmla="*/ 412920 w 412560"/>
              <a:gd name="textAreaTop" fmla="*/ 0 h 997920"/>
              <a:gd name="textAreaBottom" fmla="*/ 998280 h 997920"/>
            </a:gdLst>
            <a:ahLst/>
            <a:rect l="textAreaLeft" t="textAreaTop" r="textAreaRight" b="textAreaBottom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rgbClr val="4185b5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5" name="Freeform 32"/>
          <p:cNvSpPr/>
          <p:nvPr/>
        </p:nvSpPr>
        <p:spPr>
          <a:xfrm>
            <a:off x="7698960" y="3438360"/>
            <a:ext cx="597240" cy="546840"/>
          </a:xfrm>
          <a:custGeom>
            <a:avLst/>
            <a:gdLst>
              <a:gd name="textAreaLeft" fmla="*/ 0 w 597240"/>
              <a:gd name="textAreaRight" fmla="*/ 597600 w 597240"/>
              <a:gd name="textAreaTop" fmla="*/ 0 h 546840"/>
              <a:gd name="textAreaBottom" fmla="*/ 547200 h 546840"/>
            </a:gdLst>
            <a:ahLst/>
            <a:rect l="textAreaLeft" t="textAreaTop" r="textAreaRight" b="textAreaBottom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rgbClr val="62b7e8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6" name="Teardrop 1"/>
          <p:cNvSpPr/>
          <p:nvPr/>
        </p:nvSpPr>
        <p:spPr>
          <a:xfrm rot="18805800">
            <a:off x="5860080" y="4012920"/>
            <a:ext cx="551520" cy="545760"/>
          </a:xfrm>
          <a:custGeom>
            <a:avLst/>
            <a:gdLst>
              <a:gd name="textAreaLeft" fmla="*/ 0 w 551520"/>
              <a:gd name="textAreaRight" fmla="*/ 551880 w 551520"/>
              <a:gd name="textAreaTop" fmla="*/ 0 h 545760"/>
              <a:gd name="textAreaBottom" fmla="*/ 546120 h 545760"/>
            </a:gdLst>
            <a:ahLst/>
            <a:rect l="textAreaLeft" t="textAreaTop" r="textAreaRight" b="textAreaBottom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rgbClr val="62b7e8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arallelogram 30"/>
          <p:cNvSpPr/>
          <p:nvPr/>
        </p:nvSpPr>
        <p:spPr>
          <a:xfrm flipH="1">
            <a:off x="2083320" y="5220360"/>
            <a:ext cx="514440" cy="515880"/>
          </a:xfrm>
          <a:custGeom>
            <a:avLst/>
            <a:gdLst>
              <a:gd name="textAreaLeft" fmla="*/ -360 w 514440"/>
              <a:gd name="textAreaRight" fmla="*/ 514440 w 514440"/>
              <a:gd name="textAreaTop" fmla="*/ 0 h 515880"/>
              <a:gd name="textAreaBottom" fmla="*/ 516240 h 515880"/>
            </a:gdLst>
            <a:ahLst/>
            <a:rect l="textAreaLeft" t="textAreaTop" r="textAreaRight" b="textAreaBottom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rgbClr val="134070"/>
          </a:solidFill>
          <a:ln w="127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27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8" name="Rectangle 1"/>
          <p:cNvSpPr/>
          <p:nvPr/>
        </p:nvSpPr>
        <p:spPr>
          <a:xfrm>
            <a:off x="1260000" y="3951000"/>
            <a:ext cx="21744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STRATEGIC LOCATION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Rectangle 2"/>
          <p:cNvSpPr/>
          <p:nvPr/>
        </p:nvSpPr>
        <p:spPr>
          <a:xfrm>
            <a:off x="3535560" y="3238920"/>
            <a:ext cx="24307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CONVENIENT TRAFFIC CONNECTIONS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Rectangle 58"/>
          <p:cNvSpPr/>
          <p:nvPr/>
        </p:nvSpPr>
        <p:spPr>
          <a:xfrm>
            <a:off x="5647320" y="2972160"/>
            <a:ext cx="24307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ONE-STOP SERVICES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Rectangle 59"/>
          <p:cNvSpPr/>
          <p:nvPr/>
        </p:nvSpPr>
        <p:spPr>
          <a:xfrm>
            <a:off x="7623720" y="2125440"/>
            <a:ext cx="24307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MODERN SYNC INFRASTRUCTURE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Rectangle 60"/>
          <p:cNvSpPr/>
          <p:nvPr/>
        </p:nvSpPr>
        <p:spPr>
          <a:xfrm>
            <a:off x="9418680" y="1003680"/>
            <a:ext cx="24307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en-US" sz="1800" spc="-1" strike="noStrike">
                <a:solidFill>
                  <a:schemeClr val="dk1"/>
                </a:solidFill>
                <a:latin typeface="Calibri"/>
              </a:rPr>
              <a:t>HIGH QUALITY HUMAN RESOURCES</a:t>
            </a:r>
            <a:endParaRPr b="0" lang="en-U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3" name="Picture 2" descr=""/>
          <p:cNvPicPr/>
          <p:nvPr/>
        </p:nvPicPr>
        <p:blipFill>
          <a:blip r:embed="rId2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Picture 12" descr=""/>
          <p:cNvPicPr/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17000" contrast="-40000"/>
                    </a14:imgEffect>
                  </a14:imgLayer>
                </a14:imgProps>
              </a:ext>
            </a:extLst>
          </a:blip>
          <a:srcRect l="266" t="-2825" r="-266" b="16061"/>
          <a:stretch/>
        </p:blipFill>
        <p:spPr>
          <a:xfrm>
            <a:off x="0" y="-247320"/>
            <a:ext cx="12223800" cy="7104960"/>
          </a:xfrm>
          <a:prstGeom prst="rect">
            <a:avLst/>
          </a:prstGeom>
          <a:ln w="0">
            <a:noFill/>
          </a:ln>
        </p:spPr>
      </p:pic>
      <p:sp>
        <p:nvSpPr>
          <p:cNvPr id="325" name="Rectangle 18"/>
          <p:cNvSpPr/>
          <p:nvPr/>
        </p:nvSpPr>
        <p:spPr>
          <a:xfrm>
            <a:off x="0" y="0"/>
            <a:ext cx="12267720" cy="6857640"/>
          </a:xfrm>
          <a:prstGeom prst="rect">
            <a:avLst/>
          </a:prstGeom>
          <a:solidFill>
            <a:srgbClr val="10253f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26" name="TextBox 7"/>
          <p:cNvSpPr/>
          <p:nvPr/>
        </p:nvSpPr>
        <p:spPr>
          <a:xfrm>
            <a:off x="1287000" y="921240"/>
            <a:ext cx="10180800" cy="161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5000" spc="-1" strike="noStrike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</a:rPr>
              <a:t>THANK YOU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5000" spc="-1" strike="noStrike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</a:rPr>
              <a:t>FOR YOUR ATTENTION!</a:t>
            </a:r>
            <a:endParaRPr b="0" lang="en-US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Subtitle 2"/>
          <p:cNvSpPr/>
          <p:nvPr/>
        </p:nvSpPr>
        <p:spPr>
          <a:xfrm>
            <a:off x="1102320" y="314280"/>
            <a:ext cx="10818000" cy="364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TextBox 19"/>
          <p:cNvSpPr/>
          <p:nvPr/>
        </p:nvSpPr>
        <p:spPr>
          <a:xfrm>
            <a:off x="0" y="5134320"/>
            <a:ext cx="5189400" cy="143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en-US" sz="1600" spc="-1" strike="noStrike">
                <a:solidFill>
                  <a:schemeClr val="lt1"/>
                </a:solidFill>
                <a:latin typeface="Calibri"/>
              </a:rPr>
              <a:t>For further information, kindly contact: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2400" spc="-1" strike="noStrike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</a:rPr>
              <a:t>Han Tuan Anh (Mr.)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600" spc="-1" strike="noStrike">
                <a:solidFill>
                  <a:schemeClr val="lt1"/>
                </a:solidFill>
                <a:latin typeface="Calibri"/>
              </a:rPr>
              <a:t>Deputy Director of FPT Hoa Lac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600" spc="-1" strike="noStrike">
                <a:solidFill>
                  <a:schemeClr val="lt1"/>
                </a:solidFill>
                <a:latin typeface="Calibri"/>
              </a:rPr>
              <a:t>Mob: +84 916188558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en-US" sz="1600" spc="-1" strike="noStrike">
                <a:solidFill>
                  <a:schemeClr val="lt1"/>
                </a:solidFill>
                <a:latin typeface="Calibri"/>
              </a:rPr>
              <a:t>Email: anhht@fpt.com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9" descr=""/>
          <p:cNvPicPr/>
          <p:nvPr/>
        </p:nvPicPr>
        <p:blipFill>
          <a:blip r:embed="rId1"/>
          <a:stretch/>
        </p:blipFill>
        <p:spPr>
          <a:xfrm>
            <a:off x="6429960" y="1362240"/>
            <a:ext cx="5931000" cy="4030920"/>
          </a:xfrm>
          <a:prstGeom prst="rect">
            <a:avLst/>
          </a:prstGeom>
          <a:ln w="0">
            <a:noFill/>
          </a:ln>
        </p:spPr>
      </p:pic>
      <p:cxnSp>
        <p:nvCxnSpPr>
          <p:cNvPr id="73" name="Straight Connector 7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74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pic>
        <p:nvPicPr>
          <p:cNvPr id="75" name="Picture 13" descr=""/>
          <p:cNvPicPr/>
          <p:nvPr/>
        </p:nvPicPr>
        <p:blipFill>
          <a:blip r:embed="rId2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76" name="Subtitle 2"/>
          <p:cNvSpPr/>
          <p:nvPr/>
        </p:nvSpPr>
        <p:spPr>
          <a:xfrm>
            <a:off x="8794440" y="628560"/>
            <a:ext cx="3105000" cy="59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OVERVIEW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Oval 122"/>
          <p:cNvSpPr/>
          <p:nvPr/>
        </p:nvSpPr>
        <p:spPr>
          <a:xfrm>
            <a:off x="3549960" y="3200040"/>
            <a:ext cx="671760" cy="67176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27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78" name="Subtitle 2"/>
          <p:cNvSpPr/>
          <p:nvPr/>
        </p:nvSpPr>
        <p:spPr>
          <a:xfrm>
            <a:off x="549720" y="49788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Rectangle 1"/>
          <p:cNvSpPr/>
          <p:nvPr/>
        </p:nvSpPr>
        <p:spPr>
          <a:xfrm>
            <a:off x="263880" y="1152360"/>
            <a:ext cx="7994160" cy="4889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en-US" sz="2600" spc="-1" strike="noStrike">
                <a:solidFill>
                  <a:srgbClr val="000000"/>
                </a:solidFill>
                <a:latin typeface="Calibri"/>
              </a:rPr>
              <a:t>Location: </a:t>
            </a: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Km 29, Thang Long Freeway, </a:t>
            </a:r>
            <a:br>
              <a:rPr sz="2600"/>
            </a:b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Thach That Dist., Hanoi, Vietnam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en-US" sz="2600" spc="-1" strike="noStrike">
                <a:solidFill>
                  <a:srgbClr val="000000"/>
                </a:solidFill>
                <a:latin typeface="Calibri"/>
              </a:rPr>
              <a:t>Total Land Area: </a:t>
            </a: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1,586 ha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en-US" sz="2600" spc="-1" strike="noStrike">
                <a:solidFill>
                  <a:srgbClr val="000000"/>
                </a:solidFill>
                <a:latin typeface="Calibri"/>
              </a:rPr>
              <a:t>Purpose</a:t>
            </a:r>
            <a:r>
              <a:rPr b="1" lang="vi-VN" sz="2600" spc="-1" strike="noStrike">
                <a:solidFill>
                  <a:srgbClr val="000000"/>
                </a:solidFill>
                <a:latin typeface="Calibri"/>
              </a:rPr>
              <a:t>: </a:t>
            </a: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Boosting r</a:t>
            </a:r>
            <a:r>
              <a:rPr b="0" lang="vi-VN" sz="2600" spc="-1" strike="noStrike">
                <a:solidFill>
                  <a:srgbClr val="000000"/>
                </a:solidFill>
                <a:latin typeface="Calibri"/>
              </a:rPr>
              <a:t>egional and </a:t>
            </a:r>
            <a:br>
              <a:rPr sz="2600"/>
            </a:br>
            <a:r>
              <a:rPr b="0" lang="vi-VN" sz="2600" spc="-1" strike="noStrike">
                <a:solidFill>
                  <a:srgbClr val="000000"/>
                </a:solidFill>
                <a:latin typeface="Calibri"/>
              </a:rPr>
              <a:t>national economic</a:t>
            </a: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 growth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</a:pPr>
            <a:r>
              <a:rPr b="1" lang="en-US" sz="2600" spc="-1" strike="noStrike">
                <a:solidFill>
                  <a:srgbClr val="000000"/>
                </a:solidFill>
                <a:latin typeface="Calibri"/>
              </a:rPr>
              <a:t>Objectives</a:t>
            </a:r>
            <a:r>
              <a:rPr b="1" lang="vi-VN" sz="2600" spc="-1" strike="noStrike">
                <a:solidFill>
                  <a:srgbClr val="000000"/>
                </a:solidFill>
                <a:latin typeface="Calibri"/>
              </a:rPr>
              <a:t>: 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OpenSymbol"/>
              <a:buChar char="-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Attracting hi-tech investment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spcBef>
                <a:spcPts val="601"/>
              </a:spcBef>
              <a:spcAft>
                <a:spcPts val="601"/>
              </a:spcAft>
              <a:buClr>
                <a:srgbClr val="000000"/>
              </a:buClr>
              <a:buFont typeface="OpenSymbol"/>
              <a:buChar char="-"/>
            </a:pPr>
            <a:r>
              <a:rPr b="0" lang="en-US" sz="2600" spc="-1" strike="noStrike">
                <a:solidFill>
                  <a:srgbClr val="000000"/>
                </a:solidFill>
                <a:latin typeface="Calibri"/>
              </a:rPr>
              <a:t>Attracting hi-tech talent</a:t>
            </a: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" name="Picture 2" descr=""/>
          <p:cNvPicPr/>
          <p:nvPr/>
        </p:nvPicPr>
        <p:blipFill>
          <a:blip r:embed="rId3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itle 2"/>
          <p:cNvSpPr/>
          <p:nvPr/>
        </p:nvSpPr>
        <p:spPr>
          <a:xfrm>
            <a:off x="9083160" y="643320"/>
            <a:ext cx="2685240" cy="37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LOCATION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82" name="Straight Connector 7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83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pic>
        <p:nvPicPr>
          <p:cNvPr id="84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85" name="Subtitle 2"/>
          <p:cNvSpPr/>
          <p:nvPr/>
        </p:nvSpPr>
        <p:spPr>
          <a:xfrm>
            <a:off x="549720" y="49788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6" name="Group 2"/>
          <p:cNvGrpSpPr/>
          <p:nvPr/>
        </p:nvGrpSpPr>
        <p:grpSpPr>
          <a:xfrm>
            <a:off x="1077840" y="1675080"/>
            <a:ext cx="4668840" cy="3204720"/>
            <a:chOff x="1077840" y="1675080"/>
            <a:chExt cx="4668840" cy="3204720"/>
          </a:xfrm>
        </p:grpSpPr>
        <p:sp>
          <p:nvSpPr>
            <p:cNvPr id="87" name="Rectangle 25"/>
            <p:cNvSpPr/>
            <p:nvPr/>
          </p:nvSpPr>
          <p:spPr>
            <a:xfrm>
              <a:off x="1077840" y="2988000"/>
              <a:ext cx="4668840" cy="160344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3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88" name="Rectangle 26"/>
            <p:cNvSpPr/>
            <p:nvPr/>
          </p:nvSpPr>
          <p:spPr>
            <a:xfrm>
              <a:off x="1077840" y="2343600"/>
              <a:ext cx="4668840" cy="2536200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89" name="Right Arrow 28"/>
            <p:cNvSpPr/>
            <p:nvPr/>
          </p:nvSpPr>
          <p:spPr>
            <a:xfrm>
              <a:off x="2067480" y="1675080"/>
              <a:ext cx="2364120" cy="12726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206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0" name="Oval 32"/>
            <p:cNvSpPr/>
            <p:nvPr/>
          </p:nvSpPr>
          <p:spPr>
            <a:xfrm>
              <a:off x="1792440" y="4096440"/>
              <a:ext cx="291960" cy="389160"/>
            </a:xfrm>
            <a:custGeom>
              <a:avLst/>
              <a:gdLst>
                <a:gd name="textAreaLeft" fmla="*/ 0 w 291960"/>
                <a:gd name="textAreaRight" fmla="*/ 292320 w 291960"/>
                <a:gd name="textAreaTop" fmla="*/ 0 h 389160"/>
                <a:gd name="textAreaBottom" fmla="*/ 389520 h 389160"/>
              </a:gdLst>
              <a:ahLst/>
              <a:rect l="textAreaLeft" t="textAreaTop" r="textAreaRight" b="textAreaBottom"/>
              <a:pathLst>
                <a:path w="2671236" h="3213546">
                  <a:moveTo>
                    <a:pt x="1336943" y="151152"/>
                  </a:moveTo>
                  <a:cubicBezTo>
                    <a:pt x="1223677" y="151152"/>
                    <a:pt x="1131857" y="242973"/>
                    <a:pt x="1131857" y="356239"/>
                  </a:cubicBezTo>
                  <a:cubicBezTo>
                    <a:pt x="1131857" y="469506"/>
                    <a:pt x="1223677" y="561326"/>
                    <a:pt x="1336943" y="561326"/>
                  </a:cubicBezTo>
                  <a:cubicBezTo>
                    <a:pt x="1450210" y="561326"/>
                    <a:pt x="1542030" y="469506"/>
                    <a:pt x="1542030" y="356239"/>
                  </a:cubicBezTo>
                  <a:cubicBezTo>
                    <a:pt x="1542030" y="242973"/>
                    <a:pt x="1450210" y="151152"/>
                    <a:pt x="1336943" y="151152"/>
                  </a:cubicBezTo>
                  <a:close/>
                  <a:moveTo>
                    <a:pt x="1336943" y="0"/>
                  </a:moveTo>
                  <a:cubicBezTo>
                    <a:pt x="1533689" y="0"/>
                    <a:pt x="1693182" y="159493"/>
                    <a:pt x="1693182" y="356239"/>
                  </a:cubicBezTo>
                  <a:cubicBezTo>
                    <a:pt x="1693182" y="499348"/>
                    <a:pt x="1608797" y="622748"/>
                    <a:pt x="1486649" y="678491"/>
                  </a:cubicBezTo>
                  <a:lnTo>
                    <a:pt x="1504985" y="861628"/>
                  </a:lnTo>
                  <a:lnTo>
                    <a:pt x="2050955" y="861628"/>
                  </a:lnTo>
                  <a:cubicBezTo>
                    <a:pt x="2073924" y="808095"/>
                    <a:pt x="2127168" y="770742"/>
                    <a:pt x="2189136" y="770742"/>
                  </a:cubicBezTo>
                  <a:cubicBezTo>
                    <a:pt x="2272476" y="770742"/>
                    <a:pt x="2340037" y="838303"/>
                    <a:pt x="2340037" y="921643"/>
                  </a:cubicBezTo>
                  <a:cubicBezTo>
                    <a:pt x="2340037" y="1004983"/>
                    <a:pt x="2272476" y="1072544"/>
                    <a:pt x="2189136" y="1072544"/>
                  </a:cubicBezTo>
                  <a:cubicBezTo>
                    <a:pt x="2127168" y="1072544"/>
                    <a:pt x="2073924" y="1035191"/>
                    <a:pt x="2050955" y="981658"/>
                  </a:cubicBezTo>
                  <a:lnTo>
                    <a:pt x="1517002" y="981658"/>
                  </a:lnTo>
                  <a:lnTo>
                    <a:pt x="1678124" y="2590970"/>
                  </a:lnTo>
                  <a:cubicBezTo>
                    <a:pt x="2063444" y="2451708"/>
                    <a:pt x="2360829" y="2287813"/>
                    <a:pt x="2381761" y="1860600"/>
                  </a:cubicBezTo>
                  <a:cubicBezTo>
                    <a:pt x="2329006" y="1862811"/>
                    <a:pt x="2276981" y="1871755"/>
                    <a:pt x="2228094" y="1886075"/>
                  </a:cubicBezTo>
                  <a:cubicBezTo>
                    <a:pt x="2324645" y="1771974"/>
                    <a:pt x="2415523" y="1665436"/>
                    <a:pt x="2449665" y="1504055"/>
                  </a:cubicBezTo>
                  <a:cubicBezTo>
                    <a:pt x="2485699" y="1663545"/>
                    <a:pt x="2574685" y="1764408"/>
                    <a:pt x="2671236" y="1886075"/>
                  </a:cubicBezTo>
                  <a:cubicBezTo>
                    <a:pt x="2622475" y="1872164"/>
                    <a:pt x="2568855" y="1862858"/>
                    <a:pt x="2513341" y="1860541"/>
                  </a:cubicBezTo>
                  <a:cubicBezTo>
                    <a:pt x="2486075" y="2436981"/>
                    <a:pt x="2151724" y="2992040"/>
                    <a:pt x="1522375" y="3040581"/>
                  </a:cubicBezTo>
                  <a:cubicBezTo>
                    <a:pt x="1427529" y="3119259"/>
                    <a:pt x="1392747" y="3155891"/>
                    <a:pt x="1336943" y="3213546"/>
                  </a:cubicBezTo>
                  <a:cubicBezTo>
                    <a:pt x="1284048" y="3153728"/>
                    <a:pt x="1252174" y="3120936"/>
                    <a:pt x="1157234" y="3046101"/>
                  </a:cubicBezTo>
                  <a:cubicBezTo>
                    <a:pt x="592479" y="2980043"/>
                    <a:pt x="187829" y="2438320"/>
                    <a:pt x="160409" y="1860193"/>
                  </a:cubicBezTo>
                  <a:cubicBezTo>
                    <a:pt x="105366" y="1862056"/>
                    <a:pt x="50978" y="1871143"/>
                    <a:pt x="0" y="1886075"/>
                  </a:cubicBezTo>
                  <a:cubicBezTo>
                    <a:pt x="96552" y="1771974"/>
                    <a:pt x="187429" y="1665436"/>
                    <a:pt x="221571" y="1504055"/>
                  </a:cubicBezTo>
                  <a:cubicBezTo>
                    <a:pt x="257605" y="1663545"/>
                    <a:pt x="346591" y="1764408"/>
                    <a:pt x="443143" y="1886075"/>
                  </a:cubicBezTo>
                  <a:cubicBezTo>
                    <a:pt x="396276" y="1872705"/>
                    <a:pt x="344922" y="1863589"/>
                    <a:pt x="291687" y="1860996"/>
                  </a:cubicBezTo>
                  <a:cubicBezTo>
                    <a:pt x="313360" y="2289054"/>
                    <a:pt x="617325" y="2454996"/>
                    <a:pt x="1001768" y="2593980"/>
                  </a:cubicBezTo>
                  <a:lnTo>
                    <a:pt x="1157883" y="981658"/>
                  </a:lnTo>
                  <a:lnTo>
                    <a:pt x="666108" y="981658"/>
                  </a:lnTo>
                  <a:cubicBezTo>
                    <a:pt x="643139" y="1035191"/>
                    <a:pt x="589896" y="1072543"/>
                    <a:pt x="527928" y="1072543"/>
                  </a:cubicBezTo>
                  <a:cubicBezTo>
                    <a:pt x="444588" y="1072543"/>
                    <a:pt x="377027" y="1004982"/>
                    <a:pt x="377027" y="921642"/>
                  </a:cubicBezTo>
                  <a:cubicBezTo>
                    <a:pt x="377027" y="838302"/>
                    <a:pt x="444588" y="770741"/>
                    <a:pt x="527928" y="770741"/>
                  </a:cubicBezTo>
                  <a:cubicBezTo>
                    <a:pt x="589896" y="770741"/>
                    <a:pt x="643141" y="808095"/>
                    <a:pt x="666110" y="861628"/>
                  </a:cubicBezTo>
                  <a:lnTo>
                    <a:pt x="1169505" y="861628"/>
                  </a:lnTo>
                  <a:lnTo>
                    <a:pt x="1187237" y="678491"/>
                  </a:lnTo>
                  <a:cubicBezTo>
                    <a:pt x="1065090" y="622748"/>
                    <a:pt x="980704" y="499348"/>
                    <a:pt x="980704" y="356239"/>
                  </a:cubicBezTo>
                  <a:cubicBezTo>
                    <a:pt x="980704" y="159493"/>
                    <a:pt x="1140198" y="0"/>
                    <a:pt x="13369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1" name="Rectangle 30"/>
            <p:cNvSpPr/>
            <p:nvPr/>
          </p:nvSpPr>
          <p:spPr>
            <a:xfrm>
              <a:off x="2107080" y="4161600"/>
              <a:ext cx="2836800" cy="288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US" sz="1300" spc="-1" strike="noStrike">
                  <a:solidFill>
                    <a:srgbClr val="0070c0"/>
                  </a:solidFill>
                  <a:latin typeface="Tahoma"/>
                  <a:ea typeface="Tahoma"/>
                </a:rPr>
                <a:t>HAI PHONG PORT: 120 mins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2" name="Rectangle 31"/>
            <p:cNvSpPr/>
            <p:nvPr/>
          </p:nvSpPr>
          <p:spPr>
            <a:xfrm>
              <a:off x="2107080" y="3579480"/>
              <a:ext cx="2940840" cy="288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US" sz="1300" spc="-1" strike="noStrike">
                  <a:solidFill>
                    <a:srgbClr val="0070c0"/>
                  </a:solidFill>
                  <a:latin typeface="Tahoma"/>
                  <a:ea typeface="Tahoma"/>
                </a:rPr>
                <a:t>NOI BAI INT’ AIRPORT: 60 mins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Rectangle 32"/>
            <p:cNvSpPr/>
            <p:nvPr/>
          </p:nvSpPr>
          <p:spPr>
            <a:xfrm>
              <a:off x="2117880" y="3095280"/>
              <a:ext cx="2419560" cy="28800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US" sz="1300" spc="-1" strike="noStrike">
                  <a:solidFill>
                    <a:srgbClr val="0070c0"/>
                  </a:solidFill>
                  <a:latin typeface="Tahoma"/>
                  <a:ea typeface="Tahoma"/>
                </a:rPr>
                <a:t>HANOI: 30 mins</a:t>
              </a:r>
              <a:endParaRPr b="0" lang="en-US" sz="13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" name="Freeform 22"/>
            <p:cNvSpPr/>
            <p:nvPr/>
          </p:nvSpPr>
          <p:spPr>
            <a:xfrm>
              <a:off x="1792440" y="3588480"/>
              <a:ext cx="274680" cy="322200"/>
            </a:xfrm>
            <a:custGeom>
              <a:avLst/>
              <a:gdLst>
                <a:gd name="textAreaLeft" fmla="*/ 0 w 274680"/>
                <a:gd name="textAreaRight" fmla="*/ 275040 w 274680"/>
                <a:gd name="textAreaTop" fmla="*/ 0 h 322200"/>
                <a:gd name="textAreaBottom" fmla="*/ 322560 h 322200"/>
              </a:gdLst>
              <a:ahLst/>
              <a:rect l="textAreaLeft" t="textAreaTop" r="textAreaRight" b="textAreaBottom"/>
              <a:pathLst>
                <a:path w="2296406" h="2354521">
                  <a:moveTo>
                    <a:pt x="2279640" y="1747818"/>
                  </a:moveTo>
                  <a:lnTo>
                    <a:pt x="1827546" y="1826304"/>
                  </a:lnTo>
                  <a:cubicBezTo>
                    <a:pt x="1873723" y="1907635"/>
                    <a:pt x="1985737" y="2047488"/>
                    <a:pt x="1955104" y="2095900"/>
                  </a:cubicBezTo>
                  <a:cubicBezTo>
                    <a:pt x="1897166" y="2139232"/>
                    <a:pt x="1773393" y="2006999"/>
                    <a:pt x="1682537" y="1962549"/>
                  </a:cubicBezTo>
                  <a:lnTo>
                    <a:pt x="1528613" y="2354521"/>
                  </a:lnTo>
                  <a:lnTo>
                    <a:pt x="1380482" y="2120816"/>
                  </a:lnTo>
                  <a:lnTo>
                    <a:pt x="1495542" y="1788127"/>
                  </a:lnTo>
                  <a:lnTo>
                    <a:pt x="909489" y="1225390"/>
                  </a:lnTo>
                  <a:lnTo>
                    <a:pt x="414951" y="2322212"/>
                  </a:lnTo>
                  <a:lnTo>
                    <a:pt x="293184" y="2052845"/>
                  </a:lnTo>
                  <a:lnTo>
                    <a:pt x="520411" y="767428"/>
                  </a:lnTo>
                  <a:cubicBezTo>
                    <a:pt x="325060" y="542715"/>
                    <a:pt x="-71458" y="102202"/>
                    <a:pt x="11167" y="5505"/>
                  </a:cubicBezTo>
                  <a:cubicBezTo>
                    <a:pt x="111065" y="-52229"/>
                    <a:pt x="554777" y="358209"/>
                    <a:pt x="771719" y="578452"/>
                  </a:cubicBezTo>
                  <a:lnTo>
                    <a:pt x="2041440" y="514597"/>
                  </a:lnTo>
                  <a:lnTo>
                    <a:pt x="2296406" y="662729"/>
                  </a:lnTo>
                  <a:lnTo>
                    <a:pt x="1124906" y="1004182"/>
                  </a:lnTo>
                  <a:lnTo>
                    <a:pt x="1676517" y="1608523"/>
                  </a:lnTo>
                  <a:cubicBezTo>
                    <a:pt x="1795262" y="1589016"/>
                    <a:pt x="2094931" y="1557316"/>
                    <a:pt x="2094931" y="155731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5" name="5-Point Star 34"/>
            <p:cNvSpPr/>
            <p:nvPr/>
          </p:nvSpPr>
          <p:spPr>
            <a:xfrm>
              <a:off x="1698120" y="3017520"/>
              <a:ext cx="384840" cy="37116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en-US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6" name="Rectangle 35"/>
            <p:cNvSpPr/>
            <p:nvPr/>
          </p:nvSpPr>
          <p:spPr>
            <a:xfrm>
              <a:off x="2173320" y="2085840"/>
              <a:ext cx="315864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en-US" sz="2000" spc="-1" strike="noStrike">
                  <a:solidFill>
                    <a:schemeClr val="lt1"/>
                  </a:solidFill>
                  <a:latin typeface="Tahoma"/>
                  <a:ea typeface="Tahoma"/>
                </a:rPr>
                <a:t>DISTANCE TO</a:t>
              </a:r>
              <a:endParaRPr b="0" lang="en-US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7" name="Group 8"/>
          <p:cNvGrpSpPr/>
          <p:nvPr/>
        </p:nvGrpSpPr>
        <p:grpSpPr>
          <a:xfrm>
            <a:off x="5900760" y="1115640"/>
            <a:ext cx="5477400" cy="4973760"/>
            <a:chOff x="5900760" y="1115640"/>
            <a:chExt cx="5477400" cy="4973760"/>
          </a:xfrm>
        </p:grpSpPr>
        <p:pic>
          <p:nvPicPr>
            <p:cNvPr id="98" name="Picture 27" descr=""/>
            <p:cNvPicPr/>
            <p:nvPr/>
          </p:nvPicPr>
          <p:blipFill>
            <a:blip r:embed="rId2"/>
            <a:srcRect l="0" t="0" r="0" b="10467"/>
            <a:stretch/>
          </p:blipFill>
          <p:spPr>
            <a:xfrm>
              <a:off x="5900760" y="1115640"/>
              <a:ext cx="5477400" cy="49737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9" name="Rectangle 1"/>
            <p:cNvSpPr/>
            <p:nvPr/>
          </p:nvSpPr>
          <p:spPr>
            <a:xfrm>
              <a:off x="7180560" y="3405240"/>
              <a:ext cx="609120" cy="452160"/>
            </a:xfrm>
            <a:prstGeom prst="rect">
              <a:avLst/>
            </a:prstGeom>
            <a:solidFill>
              <a:srgbClr val="5b9bd5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en-US" sz="1000" spc="-1" strike="noStrike">
                  <a:solidFill>
                    <a:srgbClr val="ffff00"/>
                  </a:solidFill>
                  <a:latin typeface="Calibri"/>
                </a:rPr>
                <a:t>Hai Phong Port</a:t>
              </a:r>
              <a:endParaRPr b="0" lang="en-US" sz="10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0" name="Rectangle 23"/>
            <p:cNvSpPr/>
            <p:nvPr/>
          </p:nvSpPr>
          <p:spPr>
            <a:xfrm rot="18460800">
              <a:off x="8880120" y="4547160"/>
              <a:ext cx="595080" cy="419760"/>
            </a:xfrm>
            <a:prstGeom prst="rect">
              <a:avLst/>
            </a:prstGeom>
            <a:solidFill>
              <a:srgbClr val="5b9bd5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en-US" sz="900" spc="-1" strike="noStrike">
                  <a:solidFill>
                    <a:srgbClr val="ffff00"/>
                  </a:solidFill>
                  <a:latin typeface="Calibri"/>
                </a:rPr>
                <a:t>Hanoi Center</a:t>
              </a:r>
              <a:endParaRPr b="0" lang="en-US" sz="900" spc="-1" strike="noStrike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1" name="Rectangle 24"/>
            <p:cNvSpPr/>
            <p:nvPr/>
          </p:nvSpPr>
          <p:spPr>
            <a:xfrm>
              <a:off x="9644760" y="3024360"/>
              <a:ext cx="567000" cy="407160"/>
            </a:xfrm>
            <a:prstGeom prst="rect">
              <a:avLst/>
            </a:prstGeom>
            <a:solidFill>
              <a:srgbClr val="5b9bd5"/>
            </a:solidFill>
            <a:ln>
              <a:solidFill>
                <a:srgbClr val="4372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r>
                <a:rPr b="1" lang="en-US" sz="900" spc="-1" strike="noStrike">
                  <a:solidFill>
                    <a:srgbClr val="ffff00"/>
                  </a:solidFill>
                  <a:latin typeface="Calibri"/>
                </a:rPr>
                <a:t>Noi Bai Int’ Airport</a:t>
              </a:r>
              <a:endParaRPr b="0" lang="en-US" sz="900" spc="-1" strike="noStrike">
                <a:solidFill>
                  <a:srgbClr val="ffffff"/>
                </a:solidFill>
                <a:latin typeface="Arial"/>
              </a:endParaRPr>
            </a:p>
          </p:txBody>
        </p:sp>
      </p:grpSp>
      <p:pic>
        <p:nvPicPr>
          <p:cNvPr id="102" name="Picture 2" descr=""/>
          <p:cNvPicPr/>
          <p:nvPr/>
        </p:nvPicPr>
        <p:blipFill>
          <a:blip r:embed="rId3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sp>
        <p:nvSpPr>
          <p:cNvPr id="104" name="Date Placeholder 3"/>
          <p:cNvSpPr/>
          <p:nvPr/>
        </p:nvSpPr>
        <p:spPr>
          <a:xfrm>
            <a:off x="401760" y="6210720"/>
            <a:ext cx="1994040" cy="64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                    </a:t>
            </a:r>
            <a:endParaRPr b="0" lang="en-US" sz="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pic>
        <p:nvPicPr>
          <p:cNvPr id="106" name="Picture 9" descr=""/>
          <p:cNvPicPr/>
          <p:nvPr/>
        </p:nvPicPr>
        <p:blipFill>
          <a:blip r:embed="rId2"/>
          <a:srcRect l="0" t="0" r="0" b="2787"/>
          <a:stretch/>
        </p:blipFill>
        <p:spPr>
          <a:xfrm rot="5400000">
            <a:off x="3758040" y="1081080"/>
            <a:ext cx="5375520" cy="4495680"/>
          </a:xfrm>
          <a:prstGeom prst="rect">
            <a:avLst/>
          </a:prstGeom>
          <a:ln w="0">
            <a:noFill/>
          </a:ln>
        </p:spPr>
      </p:pic>
      <p:sp>
        <p:nvSpPr>
          <p:cNvPr id="107" name="Rectangle 14"/>
          <p:cNvSpPr/>
          <p:nvPr/>
        </p:nvSpPr>
        <p:spPr>
          <a:xfrm>
            <a:off x="8694000" y="523440"/>
            <a:ext cx="3261240" cy="38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 defTabSz="685800">
              <a:lnSpc>
                <a:spcPct val="90000"/>
              </a:lnSpc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MASTER PLAN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08" name="Straight Connector 16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sp>
        <p:nvSpPr>
          <p:cNvPr id="109" name="Rectangle 15"/>
          <p:cNvSpPr/>
          <p:nvPr/>
        </p:nvSpPr>
        <p:spPr>
          <a:xfrm>
            <a:off x="3889440" y="622440"/>
            <a:ext cx="4266720" cy="27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/>
                </a:solidFill>
                <a:latin typeface="Calibri"/>
              </a:rPr>
              <a:t>HHTP MASTER PLAN SCALE 1:5000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en-US" sz="700" spc="-1" strike="noStrike">
                <a:solidFill>
                  <a:schemeClr val="dk1"/>
                </a:solidFill>
                <a:latin typeface="Calibri"/>
              </a:rPr>
              <a:t>(According to Decision No.899/QD-TTg dated 27/5/2016 of the Vietnamese Prime Minister)</a:t>
            </a:r>
            <a:endParaRPr b="0" lang="en-US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Subtitle 2"/>
          <p:cNvSpPr/>
          <p:nvPr/>
        </p:nvSpPr>
        <p:spPr>
          <a:xfrm>
            <a:off x="549720" y="49788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1" name="Picture 2" descr=""/>
          <p:cNvPicPr/>
          <p:nvPr/>
        </p:nvPicPr>
        <p:blipFill>
          <a:blip r:embed="rId3"/>
          <a:stretch/>
        </p:blipFill>
        <p:spPr>
          <a:xfrm>
            <a:off x="401760" y="631008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8"/>
          <p:cNvSpPr/>
          <p:nvPr/>
        </p:nvSpPr>
        <p:spPr>
          <a:xfrm>
            <a:off x="8262000" y="1025280"/>
            <a:ext cx="3427920" cy="5172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3" name="Rectangle 17"/>
          <p:cNvSpPr/>
          <p:nvPr/>
        </p:nvSpPr>
        <p:spPr>
          <a:xfrm>
            <a:off x="4453920" y="1025280"/>
            <a:ext cx="3427920" cy="5172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4" name="Rectangle 1"/>
          <p:cNvSpPr/>
          <p:nvPr/>
        </p:nvSpPr>
        <p:spPr>
          <a:xfrm>
            <a:off x="636480" y="1038240"/>
            <a:ext cx="3427920" cy="51721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115" name="Straight Connector 7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116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sp>
        <p:nvSpPr>
          <p:cNvPr id="117" name="Date Placeholder 3"/>
          <p:cNvSpPr/>
          <p:nvPr/>
        </p:nvSpPr>
        <p:spPr>
          <a:xfrm>
            <a:off x="401760" y="6210720"/>
            <a:ext cx="1994040" cy="64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                    </a:t>
            </a:r>
            <a:br>
              <a:rPr sz="200"/>
            </a:br>
            <a:r>
              <a:rPr b="0" lang="en-US" sz="1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                       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119" name="Subtitle 2"/>
          <p:cNvSpPr/>
          <p:nvPr/>
        </p:nvSpPr>
        <p:spPr>
          <a:xfrm>
            <a:off x="8374320" y="572400"/>
            <a:ext cx="334080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FUNCTIONAL ZONES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Title 1"/>
          <p:cNvSpPr/>
          <p:nvPr/>
        </p:nvSpPr>
        <p:spPr>
          <a:xfrm>
            <a:off x="673920" y="3624120"/>
            <a:ext cx="3353400" cy="52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</a:pPr>
            <a:r>
              <a:rPr b="1" lang="en-US" sz="2200" spc="-1" strike="noStrike">
                <a:solidFill>
                  <a:schemeClr val="dk1"/>
                </a:solidFill>
                <a:latin typeface="Calibri"/>
              </a:rPr>
              <a:t>EDUCATION AND TRAINING ZONE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Rectangle 20"/>
          <p:cNvSpPr/>
          <p:nvPr/>
        </p:nvSpPr>
        <p:spPr>
          <a:xfrm>
            <a:off x="636480" y="4485600"/>
            <a:ext cx="3437640" cy="75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1440" lIns="53280" rIns="53280" tIns="53280" bIns="53280" anchor="t">
            <a:noAutofit/>
          </a:bodyPr>
          <a:p>
            <a:pPr algn="ctr" defTabSz="622440">
              <a:lnSpc>
                <a:spcPct val="90000"/>
              </a:lnSpc>
              <a:spcAft>
                <a:spcPts val="839"/>
              </a:spcAf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Area: 123.5 ha</a:t>
            </a:r>
            <a:br>
              <a:rPr sz="2400"/>
            </a:br>
            <a:r>
              <a:rPr b="1" i="1" lang="en-US" sz="2400" spc="-1" strike="noStrike">
                <a:solidFill>
                  <a:schemeClr val="dk1"/>
                </a:solidFill>
                <a:latin typeface="Calibri"/>
              </a:rPr>
              <a:t>Occupation Rate: 55.7% 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Title 1"/>
          <p:cNvSpPr/>
          <p:nvPr/>
        </p:nvSpPr>
        <p:spPr>
          <a:xfrm>
            <a:off x="4292640" y="3556440"/>
            <a:ext cx="3722400" cy="52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</a:pPr>
            <a:r>
              <a:rPr b="1" lang="en-US" sz="2200" spc="-1" strike="noStrike">
                <a:solidFill>
                  <a:schemeClr val="dk1"/>
                </a:solidFill>
                <a:latin typeface="Calibri"/>
              </a:rPr>
              <a:t>RESEARCH AND DEVELOPMENT ZONE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Rectangle 25"/>
          <p:cNvSpPr/>
          <p:nvPr/>
        </p:nvSpPr>
        <p:spPr>
          <a:xfrm>
            <a:off x="4444560" y="4482000"/>
            <a:ext cx="3437640" cy="46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1440" lIns="53280" rIns="53280" tIns="53280" bIns="53280" anchor="t">
            <a:noAutofit/>
          </a:bodyPr>
          <a:p>
            <a:pPr algn="ctr" defTabSz="622440">
              <a:lnSpc>
                <a:spcPct val="90000"/>
              </a:lnSpc>
              <a:spcAft>
                <a:spcPts val="839"/>
              </a:spcAf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Area: 263 ha</a:t>
            </a:r>
            <a:br>
              <a:rPr sz="2400"/>
            </a:br>
            <a:r>
              <a:rPr b="1" i="1" lang="en-US" sz="2400" spc="-1" strike="noStrike">
                <a:solidFill>
                  <a:schemeClr val="dk1"/>
                </a:solidFill>
                <a:latin typeface="Calibri"/>
              </a:rPr>
              <a:t>Occupation Rate: 19.1%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Rectangle 26"/>
          <p:cNvSpPr/>
          <p:nvPr/>
        </p:nvSpPr>
        <p:spPr>
          <a:xfrm>
            <a:off x="8228880" y="4485600"/>
            <a:ext cx="3632040" cy="469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1440" lIns="53280" rIns="53280" tIns="53280" bIns="53280" anchor="t">
            <a:noAutofit/>
          </a:bodyPr>
          <a:p>
            <a:pPr algn="ctr" defTabSz="622440">
              <a:lnSpc>
                <a:spcPct val="90000"/>
              </a:lnSpc>
              <a:spcAft>
                <a:spcPts val="839"/>
              </a:spcAf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Area: 56 ha</a:t>
            </a:r>
            <a:br>
              <a:rPr sz="2400"/>
            </a:br>
            <a:r>
              <a:rPr b="1" i="1" lang="en-US" sz="2400" spc="-1" strike="noStrike">
                <a:solidFill>
                  <a:schemeClr val="dk1"/>
                </a:solidFill>
                <a:latin typeface="Calibri"/>
              </a:rPr>
              <a:t>Occupation Rate: 34.2%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itle 1"/>
          <p:cNvSpPr/>
          <p:nvPr/>
        </p:nvSpPr>
        <p:spPr>
          <a:xfrm>
            <a:off x="8280720" y="3666960"/>
            <a:ext cx="3418200" cy="52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</a:pPr>
            <a:r>
              <a:rPr b="1" lang="en-US" sz="2200" spc="-1" strike="noStrike">
                <a:solidFill>
                  <a:schemeClr val="dk1"/>
                </a:solidFill>
                <a:latin typeface="Calibri"/>
              </a:rPr>
              <a:t>SOFTWARE PARK</a:t>
            </a: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Picture 2" descr=""/>
          <p:cNvPicPr/>
          <p:nvPr/>
        </p:nvPicPr>
        <p:blipFill>
          <a:blip r:embed="rId2"/>
          <a:stretch/>
        </p:blipFill>
        <p:spPr>
          <a:xfrm>
            <a:off x="4486680" y="1178640"/>
            <a:ext cx="3362400" cy="1871280"/>
          </a:xfrm>
          <a:prstGeom prst="rect">
            <a:avLst/>
          </a:prstGeom>
          <a:ln w="0">
            <a:noFill/>
          </a:ln>
        </p:spPr>
      </p:pic>
      <p:pic>
        <p:nvPicPr>
          <p:cNvPr id="127" name="Picture 2" descr="http://hhtp.gov.vn/media/zone/2016_12/khu-giao-duc-va-dao-tao-1.png"/>
          <p:cNvPicPr/>
          <p:nvPr/>
        </p:nvPicPr>
        <p:blipFill>
          <a:blip r:embed="rId3"/>
          <a:stretch/>
        </p:blipFill>
        <p:spPr>
          <a:xfrm>
            <a:off x="711720" y="1227600"/>
            <a:ext cx="3256920" cy="2205360"/>
          </a:xfrm>
          <a:prstGeom prst="rect">
            <a:avLst/>
          </a:prstGeom>
          <a:ln w="0">
            <a:noFill/>
          </a:ln>
        </p:spPr>
      </p:pic>
      <p:pic>
        <p:nvPicPr>
          <p:cNvPr id="128" name="Picture 4" descr="Khu Phần mềm"/>
          <p:cNvPicPr/>
          <p:nvPr/>
        </p:nvPicPr>
        <p:blipFill>
          <a:blip r:embed="rId4"/>
          <a:stretch/>
        </p:blipFill>
        <p:spPr>
          <a:xfrm>
            <a:off x="8362440" y="1127520"/>
            <a:ext cx="3278160" cy="1977480"/>
          </a:xfrm>
          <a:prstGeom prst="rect">
            <a:avLst/>
          </a:prstGeom>
          <a:ln w="0">
            <a:noFill/>
          </a:ln>
        </p:spPr>
      </p:pic>
      <p:sp>
        <p:nvSpPr>
          <p:cNvPr id="129" name="Subtitle 2"/>
          <p:cNvSpPr/>
          <p:nvPr/>
        </p:nvSpPr>
        <p:spPr>
          <a:xfrm>
            <a:off x="549720" y="49788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0" name="Picture 2" descr=""/>
          <p:cNvPicPr/>
          <p:nvPr/>
        </p:nvPicPr>
        <p:blipFill>
          <a:blip r:embed="rId5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 29"/>
          <p:cNvSpPr/>
          <p:nvPr/>
        </p:nvSpPr>
        <p:spPr>
          <a:xfrm>
            <a:off x="1528920" y="1339560"/>
            <a:ext cx="4136040" cy="37526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cxnSp>
        <p:nvCxnSpPr>
          <p:cNvPr id="132" name="Straight Connector 7"/>
          <p:cNvCxnSpPr/>
          <p:nvPr/>
        </p:nvCxnSpPr>
        <p:spPr>
          <a:xfrm>
            <a:off x="636480" y="385560"/>
            <a:ext cx="35640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133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pic>
        <p:nvPicPr>
          <p:cNvPr id="134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135" name="Subtitle 2"/>
          <p:cNvSpPr/>
          <p:nvPr/>
        </p:nvSpPr>
        <p:spPr>
          <a:xfrm>
            <a:off x="5438520" y="660240"/>
            <a:ext cx="5708160" cy="59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defTabSz="914400">
              <a:lnSpc>
                <a:spcPct val="90000"/>
              </a:lnSpc>
              <a:spcBef>
                <a:spcPts val="1001"/>
              </a:spcBef>
            </a:pPr>
            <a:endParaRPr b="1" lang="x-none" sz="2800" spc="-1" strike="noStrike">
              <a:solidFill>
                <a:schemeClr val="dk1"/>
              </a:solidFill>
              <a:latin typeface="Calibri"/>
            </a:endParaRPr>
          </a:p>
        </p:txBody>
      </p:sp>
      <p:pic>
        <p:nvPicPr>
          <p:cNvPr id="136" name="Picture 2" descr="phoi canh tong the copy"/>
          <p:cNvPicPr/>
          <p:nvPr/>
        </p:nvPicPr>
        <p:blipFill>
          <a:blip r:embed="rId2"/>
          <a:srcRect l="8356" t="0" r="8356" b="0"/>
          <a:stretch/>
        </p:blipFill>
        <p:spPr>
          <a:xfrm>
            <a:off x="1582200" y="1438200"/>
            <a:ext cx="4054320" cy="2837880"/>
          </a:xfrm>
          <a:prstGeom prst="rect">
            <a:avLst/>
          </a:prstGeom>
          <a:ln w="0">
            <a:noFill/>
          </a:ln>
        </p:spPr>
      </p:pic>
      <p:sp>
        <p:nvSpPr>
          <p:cNvPr id="137" name="Title 1"/>
          <p:cNvSpPr/>
          <p:nvPr/>
        </p:nvSpPr>
        <p:spPr>
          <a:xfrm>
            <a:off x="1692000" y="4507920"/>
            <a:ext cx="3834360" cy="52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 defTabSz="914400">
              <a:lnSpc>
                <a:spcPct val="90000"/>
              </a:lnSpc>
            </a:pPr>
            <a:r>
              <a:rPr b="1" lang="en-US" sz="2200" spc="-1" strike="noStrike">
                <a:solidFill>
                  <a:schemeClr val="dk1"/>
                </a:solidFill>
                <a:latin typeface="Calibri"/>
              </a:rPr>
              <a:t>HI-TECH INDUSTRIAL ZONE 1</a:t>
            </a:r>
            <a:br>
              <a:rPr sz="2200"/>
            </a:br>
            <a:endParaRPr b="0" lang="en-US" sz="2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Subtitle 2"/>
          <p:cNvSpPr/>
          <p:nvPr/>
        </p:nvSpPr>
        <p:spPr>
          <a:xfrm>
            <a:off x="6400800" y="2057400"/>
            <a:ext cx="4942440" cy="182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Developed by </a:t>
            </a:r>
            <a:br>
              <a:rPr sz="2400"/>
            </a:b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FPT Hoa Lac Development Company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400" spc="-1" strike="noStrike">
                <a:solidFill>
                  <a:schemeClr val="dk1"/>
                </a:solidFill>
                <a:latin typeface="Calibri"/>
              </a:rPr>
              <a:t>Total Area: 262 ha</a:t>
            </a:r>
            <a:br>
              <a:rPr sz="2400"/>
            </a:br>
            <a:r>
              <a:rPr b="1" i="1" lang="en-US" sz="2400" spc="-1" strike="noStrike">
                <a:solidFill>
                  <a:schemeClr val="dk1"/>
                </a:solidFill>
                <a:latin typeface="Calibri"/>
              </a:rPr>
              <a:t>Occupation Rate: 55%</a:t>
            </a: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Subtitle 2"/>
          <p:cNvSpPr/>
          <p:nvPr/>
        </p:nvSpPr>
        <p:spPr>
          <a:xfrm>
            <a:off x="8374320" y="572400"/>
            <a:ext cx="3340800" cy="65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FUNCTIONAL ZONES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Subtitle 2"/>
          <p:cNvSpPr/>
          <p:nvPr/>
        </p:nvSpPr>
        <p:spPr>
          <a:xfrm>
            <a:off x="549720" y="49788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1" name="Picture 2" descr=""/>
          <p:cNvPicPr/>
          <p:nvPr/>
        </p:nvPicPr>
        <p:blipFill>
          <a:blip r:embed="rId3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" name="Straight Connector 7"/>
          <p:cNvCxnSpPr/>
          <p:nvPr/>
        </p:nvCxnSpPr>
        <p:spPr>
          <a:xfrm>
            <a:off x="539640" y="211320"/>
            <a:ext cx="35676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143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sp>
        <p:nvSpPr>
          <p:cNvPr id="144" name="Date Placeholder 3"/>
          <p:cNvSpPr/>
          <p:nvPr/>
        </p:nvSpPr>
        <p:spPr>
          <a:xfrm>
            <a:off x="401760" y="6210720"/>
            <a:ext cx="1994040" cy="64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defTabSz="914400">
              <a:lnSpc>
                <a:spcPct val="100000"/>
              </a:lnSpc>
            </a:pPr>
            <a:r>
              <a:rPr b="0" lang="en-US" sz="1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en-US" sz="2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                    </a:t>
            </a:r>
            <a:br>
              <a:rPr sz="200"/>
            </a:br>
            <a:r>
              <a:rPr b="0" lang="en-US" sz="1000" spc="-1" strike="noStrike">
                <a:solidFill>
                  <a:schemeClr val="dk1">
                    <a:tint val="75000"/>
                  </a:schemeClr>
                </a:solidFill>
                <a:latin typeface="Calibri"/>
              </a:rPr>
              <a:t>                       </a:t>
            </a:r>
            <a:endParaRPr b="0" lang="en-US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5" name="Picture 13" descr=""/>
          <p:cNvPicPr/>
          <p:nvPr/>
        </p:nvPicPr>
        <p:blipFill>
          <a:blip r:embed="rId1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pic>
        <p:nvPicPr>
          <p:cNvPr id="146" name="Picture 3" descr="thiet ke do thi 44"/>
          <p:cNvPicPr/>
          <p:nvPr/>
        </p:nvPicPr>
        <p:blipFill>
          <a:blip r:embed="rId2"/>
          <a:stretch/>
        </p:blipFill>
        <p:spPr>
          <a:xfrm>
            <a:off x="1892160" y="878040"/>
            <a:ext cx="2773440" cy="165996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  <p:sp>
        <p:nvSpPr>
          <p:cNvPr id="147" name="Subtitle 2"/>
          <p:cNvSpPr/>
          <p:nvPr/>
        </p:nvSpPr>
        <p:spPr>
          <a:xfrm>
            <a:off x="2282760" y="2631960"/>
            <a:ext cx="2033640" cy="63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CENTER AREA</a:t>
            </a:r>
            <a:br>
              <a:rPr sz="2000"/>
            </a:b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Area: 43 ha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Subtitle 2"/>
          <p:cNvSpPr/>
          <p:nvPr/>
        </p:nvSpPr>
        <p:spPr>
          <a:xfrm>
            <a:off x="6906600" y="2684520"/>
            <a:ext cx="2505960" cy="40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MIXED USE ZONE</a:t>
            </a:r>
            <a:br>
              <a:rPr sz="2000"/>
            </a:b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Area: 80 ha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Subtitle 2"/>
          <p:cNvSpPr/>
          <p:nvPr/>
        </p:nvSpPr>
        <p:spPr>
          <a:xfrm>
            <a:off x="2282760" y="5459760"/>
            <a:ext cx="2033640" cy="69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HOUSING AREA</a:t>
            </a:r>
            <a:br>
              <a:rPr sz="2000"/>
            </a:b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Area: 75.5 ha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Subtitle 2"/>
          <p:cNvSpPr/>
          <p:nvPr/>
        </p:nvSpPr>
        <p:spPr>
          <a:xfrm>
            <a:off x="6355080" y="5361840"/>
            <a:ext cx="3608640" cy="7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ct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RECREATION AND SPORT AREA</a:t>
            </a:r>
            <a:br>
              <a:rPr sz="2000"/>
            </a:b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Area: 33 ha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1" name="Picture 1" descr=""/>
          <p:cNvPicPr/>
          <p:nvPr/>
        </p:nvPicPr>
        <p:blipFill>
          <a:blip r:embed="rId3"/>
          <a:stretch/>
        </p:blipFill>
        <p:spPr>
          <a:xfrm>
            <a:off x="1874160" y="3532320"/>
            <a:ext cx="2791440" cy="189108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2" descr=""/>
          <p:cNvPicPr/>
          <p:nvPr/>
        </p:nvPicPr>
        <p:blipFill>
          <a:blip r:embed="rId4"/>
          <a:stretch/>
        </p:blipFill>
        <p:spPr>
          <a:xfrm>
            <a:off x="6705360" y="3553560"/>
            <a:ext cx="2908440" cy="1777680"/>
          </a:xfrm>
          <a:prstGeom prst="rect">
            <a:avLst/>
          </a:prstGeom>
          <a:ln w="0">
            <a:noFill/>
          </a:ln>
        </p:spPr>
      </p:pic>
      <p:pic>
        <p:nvPicPr>
          <p:cNvPr id="153" name="Picture 2" descr="http://hhtp.gov.vn/media/zone/2016_12/khu-hon-hop-1.png"/>
          <p:cNvPicPr/>
          <p:nvPr/>
        </p:nvPicPr>
        <p:blipFill>
          <a:blip r:embed="rId5"/>
          <a:srcRect l="0" t="0" r="0" b="15259"/>
          <a:stretch/>
        </p:blipFill>
        <p:spPr>
          <a:xfrm>
            <a:off x="6626520" y="634320"/>
            <a:ext cx="2960640" cy="2027880"/>
          </a:xfrm>
          <a:prstGeom prst="rect">
            <a:avLst/>
          </a:prstGeom>
          <a:ln w="0">
            <a:noFill/>
          </a:ln>
        </p:spPr>
      </p:pic>
      <p:sp>
        <p:nvSpPr>
          <p:cNvPr id="154" name="Subtitle 2"/>
          <p:cNvSpPr/>
          <p:nvPr/>
        </p:nvSpPr>
        <p:spPr>
          <a:xfrm>
            <a:off x="8724240" y="211680"/>
            <a:ext cx="334080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FUNCTIONAL ZONES</a:t>
            </a:r>
            <a:br>
              <a:rPr sz="2000"/>
            </a:b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Utility Zones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Subtitle 2"/>
          <p:cNvSpPr/>
          <p:nvPr/>
        </p:nvSpPr>
        <p:spPr>
          <a:xfrm>
            <a:off x="437040" y="33588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6" name="Picture 2" descr=""/>
          <p:cNvPicPr/>
          <p:nvPr/>
        </p:nvPicPr>
        <p:blipFill>
          <a:blip r:embed="rId6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10" descr="What is Agriculture Biotechnology? - AFN"/>
          <p:cNvPicPr/>
          <p:nvPr/>
        </p:nvPicPr>
        <p:blipFill>
          <a:blip r:embed="rId1"/>
          <a:stretch/>
        </p:blipFill>
        <p:spPr>
          <a:xfrm>
            <a:off x="190440" y="1173600"/>
            <a:ext cx="3672720" cy="1908000"/>
          </a:xfrm>
          <a:prstGeom prst="rect">
            <a:avLst/>
          </a:prstGeom>
          <a:ln w="0">
            <a:noFill/>
          </a:ln>
        </p:spPr>
      </p:pic>
      <p:pic>
        <p:nvPicPr>
          <p:cNvPr id="158" name="Picture 2" descr="It Consultant Presenting Tag Cloud about Information Technology Stock Photo  - Image of mobile, business: 219121550"/>
          <p:cNvPicPr/>
          <p:nvPr/>
        </p:nvPicPr>
        <p:blipFill>
          <a:blip r:embed="rId2"/>
          <a:stretch/>
        </p:blipFill>
        <p:spPr>
          <a:xfrm>
            <a:off x="7653240" y="4108320"/>
            <a:ext cx="4159440" cy="2079720"/>
          </a:xfrm>
          <a:prstGeom prst="rect">
            <a:avLst/>
          </a:prstGeom>
          <a:ln w="0">
            <a:noFill/>
          </a:ln>
        </p:spPr>
      </p:pic>
      <p:cxnSp>
        <p:nvCxnSpPr>
          <p:cNvPr id="159" name="Straight Connector 7"/>
          <p:cNvCxnSpPr/>
          <p:nvPr/>
        </p:nvCxnSpPr>
        <p:spPr>
          <a:xfrm>
            <a:off x="539640" y="211320"/>
            <a:ext cx="35676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160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pic>
        <p:nvPicPr>
          <p:cNvPr id="161" name="Picture 13" descr=""/>
          <p:cNvPicPr/>
          <p:nvPr/>
        </p:nvPicPr>
        <p:blipFill>
          <a:blip r:embed="rId3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162" name="Subtitle 2"/>
          <p:cNvSpPr/>
          <p:nvPr/>
        </p:nvSpPr>
        <p:spPr>
          <a:xfrm>
            <a:off x="8102520" y="480960"/>
            <a:ext cx="394884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FIELDS OF INVESTMENT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Subtitle 2"/>
          <p:cNvSpPr/>
          <p:nvPr/>
        </p:nvSpPr>
        <p:spPr>
          <a:xfrm>
            <a:off x="437040" y="33588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Freeform 1"/>
          <p:cNvSpPr/>
          <p:nvPr/>
        </p:nvSpPr>
        <p:spPr>
          <a:xfrm>
            <a:off x="0" y="1933200"/>
            <a:ext cx="10286640" cy="4317120"/>
          </a:xfrm>
          <a:custGeom>
            <a:avLst/>
            <a:gdLst>
              <a:gd name="textAreaLeft" fmla="*/ 0 w 10286640"/>
              <a:gd name="textAreaRight" fmla="*/ 10287000 w 10286640"/>
              <a:gd name="textAreaTop" fmla="*/ 0 h 4317120"/>
              <a:gd name="textAreaBottom" fmla="*/ 4317480 h 4317120"/>
            </a:gdLst>
            <a:ahLst/>
            <a:rect l="textAreaLeft" t="textAreaTop" r="textAreaRight" b="textAreaBottom"/>
            <a:pathLst>
              <a:path w="7221349" h="4317476">
                <a:moveTo>
                  <a:pt x="7051667" y="0"/>
                </a:moveTo>
                <a:lnTo>
                  <a:pt x="9844" y="1536569"/>
                </a:lnTo>
                <a:cubicBezTo>
                  <a:pt x="12986" y="2253006"/>
                  <a:pt x="-2725" y="3601039"/>
                  <a:pt x="417" y="4317476"/>
                </a:cubicBezTo>
                <a:lnTo>
                  <a:pt x="3771139" y="4308049"/>
                </a:lnTo>
                <a:lnTo>
                  <a:pt x="7221349" y="245097"/>
                </a:lnTo>
                <a:lnTo>
                  <a:pt x="7051667" y="0"/>
                </a:lnTo>
                <a:close/>
              </a:path>
            </a:pathLst>
          </a:cu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27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5" name="Freeform 55"/>
          <p:cNvSpPr/>
          <p:nvPr/>
        </p:nvSpPr>
        <p:spPr>
          <a:xfrm rot="3600000">
            <a:off x="9405360" y="544680"/>
            <a:ext cx="1736280" cy="2906280"/>
          </a:xfrm>
          <a:custGeom>
            <a:avLst/>
            <a:gdLst>
              <a:gd name="textAreaLeft" fmla="*/ 0 w 1736280"/>
              <a:gd name="textAreaRight" fmla="*/ 1736640 w 1736280"/>
              <a:gd name="textAreaTop" fmla="*/ 0 h 2906280"/>
              <a:gd name="textAreaBottom" fmla="*/ 2906640 h 2906280"/>
            </a:gdLst>
            <a:ahLst/>
            <a:rect l="textAreaLeft" t="textAreaTop" r="textAreaRight" b="textAreaBottom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6" name="Freeform 26"/>
          <p:cNvSpPr/>
          <p:nvPr/>
        </p:nvSpPr>
        <p:spPr>
          <a:xfrm rot="3481200">
            <a:off x="9557640" y="1639800"/>
            <a:ext cx="1426320" cy="642240"/>
          </a:xfrm>
          <a:custGeom>
            <a:avLst/>
            <a:gdLst>
              <a:gd name="textAreaLeft" fmla="*/ 0 w 1426320"/>
              <a:gd name="textAreaRight" fmla="*/ 1426680 w 1426320"/>
              <a:gd name="textAreaTop" fmla="*/ 0 h 642240"/>
              <a:gd name="textAreaBottom" fmla="*/ 642600 h 642240"/>
            </a:gdLst>
            <a:ahLst/>
            <a:rect l="textAreaLeft" t="textAreaTop" r="textAreaRight" b="textAreaBottom"/>
            <a:pathLst>
              <a:path w="1171570" h="1171570">
                <a:moveTo>
                  <a:pt x="0" y="585785"/>
                </a:moveTo>
                <a:cubicBezTo>
                  <a:pt x="0" y="262265"/>
                  <a:pt x="262265" y="0"/>
                  <a:pt x="585785" y="0"/>
                </a:cubicBezTo>
                <a:cubicBezTo>
                  <a:pt x="909305" y="0"/>
                  <a:pt x="1171570" y="262265"/>
                  <a:pt x="1171570" y="585785"/>
                </a:cubicBezTo>
                <a:cubicBezTo>
                  <a:pt x="1171570" y="909305"/>
                  <a:pt x="909305" y="1171570"/>
                  <a:pt x="585785" y="1171570"/>
                </a:cubicBezTo>
                <a:cubicBezTo>
                  <a:pt x="262265" y="1171570"/>
                  <a:pt x="0" y="909305"/>
                  <a:pt x="0" y="585785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194400" rIns="194400" tIns="194400" bIns="194400" anchor="ctr">
            <a:noAutofit/>
          </a:bodyPr>
          <a:p>
            <a:pPr algn="ctr" defTabSz="800280">
              <a:lnSpc>
                <a:spcPct val="90000"/>
              </a:lnSpc>
              <a:spcAft>
                <a:spcPts val="839"/>
              </a:spcAft>
            </a:pPr>
            <a:r>
              <a:rPr b="1" lang="en-US" sz="2400" spc="-1" strike="noStrike">
                <a:solidFill>
                  <a:schemeClr val="lt1"/>
                </a:solidFill>
                <a:latin typeface="Calibri"/>
              </a:rPr>
              <a:t>HI-TECH</a:t>
            </a:r>
            <a:endParaRPr b="0" lang="en-US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7" name="Freeform 29"/>
          <p:cNvSpPr/>
          <p:nvPr/>
        </p:nvSpPr>
        <p:spPr>
          <a:xfrm>
            <a:off x="21960" y="4832640"/>
            <a:ext cx="2217960" cy="1236240"/>
          </a:xfrm>
          <a:custGeom>
            <a:avLst/>
            <a:gdLst>
              <a:gd name="textAreaLeft" fmla="*/ 0 w 2217960"/>
              <a:gd name="textAreaRight" fmla="*/ 2218320 w 2217960"/>
              <a:gd name="textAreaTop" fmla="*/ 0 h 1236240"/>
              <a:gd name="textAreaBottom" fmla="*/ 1236600 h 1236240"/>
            </a:gdLst>
            <a:ahLst/>
            <a:rect l="textAreaLeft" t="textAreaTop" r="textAreaRight" b="textAreaBottom"/>
            <a:pathLst>
              <a:path w="1614235" h="1341685">
                <a:moveTo>
                  <a:pt x="0" y="670843"/>
                </a:moveTo>
                <a:cubicBezTo>
                  <a:pt x="0" y="300347"/>
                  <a:pt x="361359" y="0"/>
                  <a:pt x="807118" y="0"/>
                </a:cubicBezTo>
                <a:cubicBezTo>
                  <a:pt x="1252877" y="0"/>
                  <a:pt x="1614236" y="300347"/>
                  <a:pt x="1614236" y="670843"/>
                </a:cubicBezTo>
                <a:cubicBezTo>
                  <a:pt x="1614236" y="1041339"/>
                  <a:pt x="1252877" y="1341686"/>
                  <a:pt x="807118" y="1341686"/>
                </a:cubicBezTo>
                <a:cubicBezTo>
                  <a:pt x="361359" y="1341686"/>
                  <a:pt x="0" y="1041339"/>
                  <a:pt x="0" y="670843"/>
                </a:cubicBezTo>
                <a:close/>
              </a:path>
            </a:pathLst>
          </a:custGeom>
          <a:solidFill>
            <a:srgbClr val="5b9bd5"/>
          </a:solidFill>
          <a:ln>
            <a:solidFill>
              <a:srgbClr val="ffffff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250200" rIns="250200" tIns="210600" bIns="210600" anchor="ctr">
            <a:noAutofit/>
          </a:bodyPr>
          <a:p>
            <a:pPr algn="ctr" defTabSz="488880">
              <a:lnSpc>
                <a:spcPct val="90000"/>
              </a:lnSpc>
              <a:spcAft>
                <a:spcPts val="490"/>
              </a:spcAft>
            </a:pPr>
            <a:r>
              <a:rPr b="1" lang="en-US" sz="1400" spc="-1" strike="noStrike">
                <a:solidFill>
                  <a:schemeClr val="lt1"/>
                </a:solidFill>
                <a:latin typeface="Calibri"/>
              </a:rPr>
              <a:t>INFORMATION TECHNOLOGY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8" name="Freeform 30"/>
          <p:cNvSpPr/>
          <p:nvPr/>
        </p:nvSpPr>
        <p:spPr>
          <a:xfrm>
            <a:off x="6751440" y="2419920"/>
            <a:ext cx="2144880" cy="1231560"/>
          </a:xfrm>
          <a:custGeom>
            <a:avLst/>
            <a:gdLst>
              <a:gd name="textAreaLeft" fmla="*/ 0 w 2144880"/>
              <a:gd name="textAreaRight" fmla="*/ 2145240 w 2144880"/>
              <a:gd name="textAreaTop" fmla="*/ 0 h 1231560"/>
              <a:gd name="textAreaBottom" fmla="*/ 1231920 h 1231560"/>
            </a:gdLst>
            <a:ahLst/>
            <a:rect l="textAreaLeft" t="textAreaTop" r="textAreaRight" b="textAreaBottom"/>
            <a:pathLst>
              <a:path w="1769736" h="1341685">
                <a:moveTo>
                  <a:pt x="0" y="670843"/>
                </a:moveTo>
                <a:cubicBezTo>
                  <a:pt x="0" y="300347"/>
                  <a:pt x="396169" y="0"/>
                  <a:pt x="884868" y="0"/>
                </a:cubicBezTo>
                <a:cubicBezTo>
                  <a:pt x="1373567" y="0"/>
                  <a:pt x="1769736" y="300347"/>
                  <a:pt x="1769736" y="670843"/>
                </a:cubicBezTo>
                <a:cubicBezTo>
                  <a:pt x="1769736" y="1041339"/>
                  <a:pt x="1373567" y="1341686"/>
                  <a:pt x="884868" y="1341686"/>
                </a:cubicBezTo>
                <a:cubicBezTo>
                  <a:pt x="396169" y="1341686"/>
                  <a:pt x="0" y="1041339"/>
                  <a:pt x="0" y="670843"/>
                </a:cubicBezTo>
                <a:close/>
              </a:path>
            </a:pathLst>
          </a:custGeom>
          <a:solidFill>
            <a:srgbClr val="5b9bd5"/>
          </a:solidFill>
          <a:ln>
            <a:solidFill>
              <a:srgbClr val="ffffff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276840" rIns="276840" tIns="214200" bIns="214200" anchor="ctr">
            <a:noAutofit/>
          </a:bodyPr>
          <a:p>
            <a:pPr algn="ctr" defTabSz="622440">
              <a:lnSpc>
                <a:spcPct val="90000"/>
              </a:lnSpc>
              <a:spcAft>
                <a:spcPts val="490"/>
              </a:spcAft>
            </a:pPr>
            <a:r>
              <a:rPr b="1" lang="en-US" sz="1400" spc="-1" strike="noStrike">
                <a:solidFill>
                  <a:schemeClr val="lt1"/>
                </a:solidFill>
                <a:latin typeface="Calibri"/>
              </a:rPr>
              <a:t>BIOTECHNOLOGY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9" name="Freeform 31"/>
          <p:cNvSpPr/>
          <p:nvPr/>
        </p:nvSpPr>
        <p:spPr>
          <a:xfrm>
            <a:off x="4543200" y="3218040"/>
            <a:ext cx="2258640" cy="1218960"/>
          </a:xfrm>
          <a:custGeom>
            <a:avLst/>
            <a:gdLst>
              <a:gd name="textAreaLeft" fmla="*/ 0 w 2258640"/>
              <a:gd name="textAreaRight" fmla="*/ 2259000 w 2258640"/>
              <a:gd name="textAreaTop" fmla="*/ 0 h 1218960"/>
              <a:gd name="textAreaBottom" fmla="*/ 1219320 h 1218960"/>
            </a:gdLst>
            <a:ahLst/>
            <a:rect l="textAreaLeft" t="textAreaTop" r="textAreaRight" b="textAreaBottom"/>
            <a:pathLst>
              <a:path w="1698855" h="1341685">
                <a:moveTo>
                  <a:pt x="0" y="670843"/>
                </a:moveTo>
                <a:cubicBezTo>
                  <a:pt x="0" y="300347"/>
                  <a:pt x="380302" y="0"/>
                  <a:pt x="849428" y="0"/>
                </a:cubicBezTo>
                <a:cubicBezTo>
                  <a:pt x="1318554" y="0"/>
                  <a:pt x="1698856" y="300347"/>
                  <a:pt x="1698856" y="670843"/>
                </a:cubicBezTo>
                <a:cubicBezTo>
                  <a:pt x="1698856" y="1041339"/>
                  <a:pt x="1318554" y="1341686"/>
                  <a:pt x="849428" y="1341686"/>
                </a:cubicBezTo>
                <a:cubicBezTo>
                  <a:pt x="380302" y="1341686"/>
                  <a:pt x="0" y="1041339"/>
                  <a:pt x="0" y="670843"/>
                </a:cubicBezTo>
                <a:close/>
              </a:path>
            </a:pathLst>
          </a:custGeom>
          <a:solidFill>
            <a:srgbClr val="5b9bd5"/>
          </a:solidFill>
          <a:ln>
            <a:solidFill>
              <a:srgbClr val="ffffff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262800" rIns="262800" tIns="210600" bIns="210600" anchor="ctr">
            <a:noAutofit/>
          </a:bodyPr>
          <a:p>
            <a:pPr algn="ctr" defTabSz="488880">
              <a:lnSpc>
                <a:spcPct val="90000"/>
              </a:lnSpc>
              <a:spcAft>
                <a:spcPts val="490"/>
              </a:spcAft>
            </a:pPr>
            <a:r>
              <a:rPr b="1" lang="en-US" sz="1400" spc="-1" strike="noStrike">
                <a:solidFill>
                  <a:schemeClr val="lt1"/>
                </a:solidFill>
                <a:latin typeface="Calibri"/>
              </a:rPr>
              <a:t>NEW MATERIAL TECHNOLOGY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0" name="Freeform 32"/>
          <p:cNvSpPr/>
          <p:nvPr/>
        </p:nvSpPr>
        <p:spPr>
          <a:xfrm>
            <a:off x="2262240" y="4091760"/>
            <a:ext cx="2258640" cy="1236240"/>
          </a:xfrm>
          <a:custGeom>
            <a:avLst/>
            <a:gdLst>
              <a:gd name="textAreaLeft" fmla="*/ 0 w 2258640"/>
              <a:gd name="textAreaRight" fmla="*/ 2259000 w 2258640"/>
              <a:gd name="textAreaTop" fmla="*/ 0 h 1236240"/>
              <a:gd name="textAreaBottom" fmla="*/ 1236600 h 1236240"/>
            </a:gdLst>
            <a:ahLst/>
            <a:rect l="textAreaLeft" t="textAreaTop" r="textAreaRight" b="textAreaBottom"/>
            <a:pathLst>
              <a:path w="1730371" h="1341685">
                <a:moveTo>
                  <a:pt x="0" y="670843"/>
                </a:moveTo>
                <a:cubicBezTo>
                  <a:pt x="0" y="300347"/>
                  <a:pt x="387357" y="0"/>
                  <a:pt x="865186" y="0"/>
                </a:cubicBezTo>
                <a:cubicBezTo>
                  <a:pt x="1343015" y="0"/>
                  <a:pt x="1730372" y="300347"/>
                  <a:pt x="1730372" y="670843"/>
                </a:cubicBezTo>
                <a:cubicBezTo>
                  <a:pt x="1730372" y="1041339"/>
                  <a:pt x="1343015" y="1341686"/>
                  <a:pt x="865186" y="1341686"/>
                </a:cubicBezTo>
                <a:cubicBezTo>
                  <a:pt x="387357" y="1341686"/>
                  <a:pt x="0" y="1041339"/>
                  <a:pt x="0" y="670843"/>
                </a:cubicBezTo>
                <a:close/>
              </a:path>
            </a:pathLst>
          </a:custGeom>
          <a:solidFill>
            <a:srgbClr val="5b9bd5"/>
          </a:solidFill>
          <a:ln>
            <a:solidFill>
              <a:srgbClr val="ffffff"/>
            </a:solidFill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 numCol="1" spcCol="1440" lIns="268560" rIns="268560" tIns="211680" bIns="211680" anchor="ctr">
            <a:noAutofit/>
          </a:bodyPr>
          <a:p>
            <a:pPr algn="ctr" defTabSz="533520">
              <a:lnSpc>
                <a:spcPct val="90000"/>
              </a:lnSpc>
              <a:spcAft>
                <a:spcPts val="490"/>
              </a:spcAft>
            </a:pPr>
            <a:r>
              <a:rPr b="1" lang="en-US" sz="1400" spc="-1" strike="noStrike">
                <a:solidFill>
                  <a:schemeClr val="lt1"/>
                </a:solidFill>
                <a:latin typeface="Calibri"/>
              </a:rPr>
              <a:t>AUTOMATION</a:t>
            </a:r>
            <a:endParaRPr b="0" lang="en-U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1" name="TextBox 34"/>
          <p:cNvSpPr/>
          <p:nvPr/>
        </p:nvSpPr>
        <p:spPr>
          <a:xfrm>
            <a:off x="8580600" y="2994840"/>
            <a:ext cx="433368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</a:rPr>
              <a:t>Decisions No.38/2020/QD-TTg 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latin typeface="Calibri"/>
              </a:rPr>
              <a:t>of the Prime Minister</a:t>
            </a:r>
            <a:endParaRPr b="0" lang="en-US" sz="1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2" name="Picture 2" descr=""/>
          <p:cNvPicPr/>
          <p:nvPr/>
        </p:nvPicPr>
        <p:blipFill>
          <a:blip r:embed="rId4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30" descr=""/>
          <p:cNvPicPr/>
          <p:nvPr/>
        </p:nvPicPr>
        <p:blipFill>
          <a:blip r:embed="rId1"/>
          <a:srcRect l="44396" t="0" r="2259" b="49475"/>
          <a:stretch/>
        </p:blipFill>
        <p:spPr>
          <a:xfrm>
            <a:off x="2240280" y="4043520"/>
            <a:ext cx="4006800" cy="2133000"/>
          </a:xfrm>
          <a:prstGeom prst="rect">
            <a:avLst/>
          </a:prstGeom>
          <a:ln w="0">
            <a:noFill/>
          </a:ln>
        </p:spPr>
      </p:pic>
      <p:cxnSp>
        <p:nvCxnSpPr>
          <p:cNvPr id="174" name="Straight Connector 7"/>
          <p:cNvCxnSpPr/>
          <p:nvPr/>
        </p:nvCxnSpPr>
        <p:spPr>
          <a:xfrm>
            <a:off x="539640" y="211320"/>
            <a:ext cx="356760" cy="360"/>
          </a:xfrm>
          <a:prstGeom prst="straightConnector1">
            <a:avLst/>
          </a:prstGeom>
          <a:ln w="57150">
            <a:solidFill>
              <a:srgbClr val="ff0000"/>
            </a:solidFill>
          </a:ln>
        </p:spPr>
      </p:cxnSp>
      <p:cxnSp>
        <p:nvCxnSpPr>
          <p:cNvPr id="175" name="Straight Connector 10"/>
          <p:cNvCxnSpPr/>
          <p:nvPr/>
        </p:nvCxnSpPr>
        <p:spPr>
          <a:xfrm>
            <a:off x="539640" y="6250320"/>
            <a:ext cx="11229120" cy="360"/>
          </a:xfrm>
          <a:prstGeom prst="straightConnector1">
            <a:avLst/>
          </a:prstGeom>
          <a:ln w="9525">
            <a:solidFill>
              <a:srgbClr val="e7e6e6">
                <a:lumMod val="50000"/>
              </a:srgbClr>
            </a:solidFill>
          </a:ln>
        </p:spPr>
      </p:cxnSp>
      <p:pic>
        <p:nvPicPr>
          <p:cNvPr id="176" name="Picture 13" descr=""/>
          <p:cNvPicPr/>
          <p:nvPr/>
        </p:nvPicPr>
        <p:blipFill>
          <a:blip r:embed="rId2"/>
          <a:stretch/>
        </p:blipFill>
        <p:spPr>
          <a:xfrm>
            <a:off x="10499400" y="5598000"/>
            <a:ext cx="1799280" cy="1799280"/>
          </a:xfrm>
          <a:prstGeom prst="rect">
            <a:avLst/>
          </a:prstGeom>
          <a:ln w="0">
            <a:noFill/>
          </a:ln>
        </p:spPr>
      </p:pic>
      <p:sp>
        <p:nvSpPr>
          <p:cNvPr id="177" name="Subtitle 2"/>
          <p:cNvSpPr/>
          <p:nvPr/>
        </p:nvSpPr>
        <p:spPr>
          <a:xfrm>
            <a:off x="8828640" y="335880"/>
            <a:ext cx="3340800" cy="3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algn="r"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000" spc="-1" strike="noStrike">
                <a:solidFill>
                  <a:schemeClr val="dk1"/>
                </a:solidFill>
                <a:latin typeface="Calibri"/>
              </a:rPr>
              <a:t>CRITERIA OF INVESTMENT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Subtitle 2"/>
          <p:cNvSpPr/>
          <p:nvPr/>
        </p:nvSpPr>
        <p:spPr>
          <a:xfrm>
            <a:off x="437040" y="335880"/>
            <a:ext cx="4551120" cy="64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defTabSz="9144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chemeClr val="dk1"/>
                </a:solidFill>
                <a:latin typeface="Calibri"/>
              </a:rPr>
              <a:t>HOA LAC HI-TECH PARK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79" name="Table 18"/>
          <p:cNvGraphicFramePr/>
          <p:nvPr/>
        </p:nvGraphicFramePr>
        <p:xfrm>
          <a:off x="2733840" y="965160"/>
          <a:ext cx="1761120" cy="3200040"/>
        </p:xfrm>
        <a:graphic>
          <a:graphicData uri="http://schemas.openxmlformats.org/drawingml/2006/table">
            <a:tbl>
              <a:tblPr/>
              <a:tblGrid>
                <a:gridCol w="258120"/>
                <a:gridCol w="1244880"/>
                <a:gridCol w="258120"/>
              </a:tblGrid>
              <a:tr h="1141200"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134070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28080">
                      <a:solidFill>
                        <a:srgbClr val="134070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134070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chemeClr val="lt1"/>
                          </a:solidFill>
                          <a:latin typeface="Calibri"/>
                          <a:ea typeface="Arial Unicode MS"/>
                        </a:rPr>
                        <a:t>Expenses in R&amp;D Activities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28080">
                      <a:solidFill>
                        <a:srgbClr val="134070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134070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134070"/>
                      </a:solidFill>
                      <a:prstDash val="solid"/>
                    </a:lnR>
                    <a:lnT w="28080">
                      <a:solidFill>
                        <a:srgbClr val="134070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134070"/>
                    </a:solidFill>
                  </a:tcPr>
                </a:tc>
              </a:tr>
              <a:tr h="1274400"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134070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At least 1% annual turnover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134070"/>
                      </a:solidFill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9204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134070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800" spc="-1" strike="noStrike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134070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134070"/>
                      </a:solidFill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  <a:tr h="39204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134070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134070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800" spc="-1" strike="noStrike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134070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134070"/>
                      </a:solidFill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134070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0" name="Table 20"/>
          <p:cNvGraphicFramePr/>
          <p:nvPr/>
        </p:nvGraphicFramePr>
        <p:xfrm>
          <a:off x="5237640" y="955080"/>
          <a:ext cx="1761120" cy="3210480"/>
        </p:xfrm>
        <a:graphic>
          <a:graphicData uri="http://schemas.openxmlformats.org/drawingml/2006/table">
            <a:tbl>
              <a:tblPr/>
              <a:tblGrid>
                <a:gridCol w="258120"/>
                <a:gridCol w="1244880"/>
                <a:gridCol w="258120"/>
              </a:tblGrid>
              <a:tr h="982800"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62b7e8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28080">
                      <a:solidFill>
                        <a:srgbClr val="62b7e8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62b7e8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chemeClr val="lt1"/>
                          </a:solidFill>
                          <a:latin typeface="Calibri"/>
                          <a:ea typeface="Arial Unicode MS"/>
                        </a:rPr>
                        <a:t>Number of Engineers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28080">
                      <a:solidFill>
                        <a:srgbClr val="62b7e8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62b7e8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62b7e8"/>
                      </a:solidFill>
                      <a:prstDash val="solid"/>
                    </a:lnR>
                    <a:lnT w="28080">
                      <a:solidFill>
                        <a:srgbClr val="62b7e8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62b7e8"/>
                    </a:solidFill>
                  </a:tcPr>
                </a:tc>
              </a:tr>
              <a:tr h="1572480"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62b7e8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At least 5% of total employees in R&amp;D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62b7e8"/>
                      </a:solidFill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2760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62b7e8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1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62b7e8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62b7e8"/>
                      </a:solidFill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  <a:tr h="32760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62b7e8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62b7e8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62b7e8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62b7e8"/>
                      </a:solidFill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62b7e8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1" name="Table 26"/>
          <p:cNvGraphicFramePr/>
          <p:nvPr/>
        </p:nvGraphicFramePr>
        <p:xfrm>
          <a:off x="7564680" y="955080"/>
          <a:ext cx="1737000" cy="3210120"/>
        </p:xfrm>
        <a:graphic>
          <a:graphicData uri="http://schemas.openxmlformats.org/drawingml/2006/table">
            <a:tbl>
              <a:tblPr/>
              <a:tblGrid>
                <a:gridCol w="208080"/>
                <a:gridCol w="1320480"/>
                <a:gridCol w="208080"/>
              </a:tblGrid>
              <a:tr h="972720">
                <a:tc gridSpan="3"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chemeClr val="lt1"/>
                          </a:solidFill>
                          <a:latin typeface="Calibri"/>
                          <a:ea typeface="Arial Unicode MS"/>
                        </a:rPr>
                        <a:t>Environmental Standard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4185b5"/>
                      </a:solidFill>
                      <a:prstDash val="solid"/>
                    </a:lnL>
                    <a:lnR w="28080">
                      <a:solidFill>
                        <a:srgbClr val="4185b5"/>
                      </a:solidFill>
                      <a:prstDash val="solid"/>
                    </a:lnR>
                    <a:lnT w="28080">
                      <a:solidFill>
                        <a:srgbClr val="4185b5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4185b5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1264680"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4185b5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TCVN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r>
                        <a:rPr b="1" lang="en-US" sz="1800" spc="-1" strike="noStrike">
                          <a:solidFill>
                            <a:schemeClr val="dk1"/>
                          </a:solidFill>
                          <a:latin typeface="Calibri"/>
                        </a:rPr>
                        <a:t>ISO 14000</a:t>
                      </a:r>
                      <a:br>
                        <a:rPr sz="1800"/>
                      </a:b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</a:pP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800" spc="-1" strike="noStrike">
                        <a:solidFill>
                          <a:schemeClr val="dk1"/>
                        </a:solidFill>
                        <a:latin typeface="Calibri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4185b5"/>
                      </a:solidFill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2400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4185b5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4185b5"/>
                      </a:solidFill>
                      <a:prstDash val="solid"/>
                    </a:lnR>
                    <a:lnT w="7632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  <a:tr h="32400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4185b5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1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4185b5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4185b5"/>
                      </a:solidFill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  <a:tr h="32400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4185b5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4185b5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4185b5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4185b5"/>
                      </a:solidFill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4185b5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2" name="Table 6"/>
          <p:cNvGraphicFramePr/>
          <p:nvPr/>
        </p:nvGraphicFramePr>
        <p:xfrm>
          <a:off x="230400" y="965160"/>
          <a:ext cx="1761120" cy="3200040"/>
        </p:xfrm>
        <a:graphic>
          <a:graphicData uri="http://schemas.openxmlformats.org/drawingml/2006/table">
            <a:tbl>
              <a:tblPr/>
              <a:tblGrid>
                <a:gridCol w="258120"/>
                <a:gridCol w="1294920"/>
                <a:gridCol w="208080"/>
              </a:tblGrid>
              <a:tr h="1134720"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285d8d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28080">
                      <a:solidFill>
                        <a:srgbClr val="285d8d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285d8d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chemeClr val="lt1"/>
                          </a:solidFill>
                          <a:latin typeface="Calibri"/>
                          <a:ea typeface="Arial Unicode MS"/>
                        </a:rPr>
                        <a:t>Advanced Technology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28080">
                      <a:solidFill>
                        <a:srgbClr val="285d8d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285d8d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285d8d"/>
                      </a:solidFill>
                      <a:prstDash val="solid"/>
                    </a:lnR>
                    <a:lnT w="28080">
                      <a:solidFill>
                        <a:srgbClr val="285d8d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285d8d"/>
                    </a:solidFill>
                  </a:tcPr>
                </a:tc>
              </a:tr>
              <a:tr h="930600"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285d8d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80000"/>
                        </a:lnSpc>
                      </a:pPr>
                      <a:r>
                        <a:rPr b="1" lang="en-US" sz="1800" spc="-1" strike="noStrike">
                          <a:solidFill>
                            <a:srgbClr val="1c1c1c"/>
                          </a:solidFill>
                          <a:latin typeface="Calibri"/>
                          <a:ea typeface="Arial Unicode MS"/>
                        </a:rPr>
                        <a:t>1/3 Automatic devices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285d8d"/>
                      </a:solidFill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37800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285d8d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7632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285d8d"/>
                      </a:solidFill>
                      <a:prstDash val="solid"/>
                    </a:lnR>
                    <a:lnT w="7632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  <a:tr h="37800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285d8d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1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285d8d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285d8d"/>
                      </a:solidFill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  <a:tr h="37800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285d8d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285d8d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285d8d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285d8d"/>
                      </a:solidFill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285d8d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3" name="Table 28"/>
          <p:cNvGraphicFramePr/>
          <p:nvPr/>
        </p:nvGraphicFramePr>
        <p:xfrm>
          <a:off x="9724680" y="930240"/>
          <a:ext cx="2257560" cy="3248640"/>
        </p:xfrm>
        <a:graphic>
          <a:graphicData uri="http://schemas.openxmlformats.org/drawingml/2006/table">
            <a:tbl>
              <a:tblPr/>
              <a:tblGrid>
                <a:gridCol w="208080"/>
                <a:gridCol w="1809000"/>
                <a:gridCol w="240120"/>
              </a:tblGrid>
              <a:tr h="836280"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dk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4185b5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28080">
                      <a:solidFill>
                        <a:srgbClr val="4185b5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4185b5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pPr algn="ctr"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chemeClr val="lt1"/>
                          </a:solidFill>
                          <a:latin typeface="Calibri"/>
                          <a:ea typeface="Arial Unicode MS"/>
                        </a:rPr>
                        <a:t>Others</a:t>
                      </a:r>
                      <a:endParaRPr b="0" lang="en-US" sz="1800" spc="-1" strike="noStrike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28080">
                      <a:solidFill>
                        <a:srgbClr val="4185b5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4185b5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27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4185b5"/>
                      </a:solidFill>
                      <a:prstDash val="solid"/>
                    </a:lnR>
                    <a:lnT w="28080">
                      <a:solidFill>
                        <a:srgbClr val="4185b5"/>
                      </a:solidFill>
                      <a:prstDash val="solid"/>
                    </a:lnT>
                    <a:lnB w="76320">
                      <a:noFill/>
                      <a:prstDash val="solid"/>
                    </a:lnB>
                    <a:solidFill>
                      <a:srgbClr val="4185b5"/>
                    </a:solidFill>
                  </a:tcPr>
                </a:tc>
              </a:tr>
              <a:tr h="1816200">
                <a:tc gridSpan="3">
                  <a:txBody>
                    <a:bodyPr anchor="ctr">
                      <a:noAutofit/>
                    </a:bodyPr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Arial Unicode MS"/>
                        </a:rPr>
                        <a:t>- Effectively used land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Arial Unicode MS"/>
                        </a:rPr>
                        <a:t>-Remarkable amount of investment capital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defTabSz="914400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1800" spc="-1" strike="noStrike">
                          <a:solidFill>
                            <a:schemeClr val="dk1">
                              <a:lumMod val="75000"/>
                              <a:lumOff val="25000"/>
                            </a:schemeClr>
                          </a:solidFill>
                          <a:latin typeface="Calibri"/>
                          <a:ea typeface="Arial Unicode MS"/>
                        </a:rPr>
                        <a:t>- Etc</a:t>
                      </a:r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1440" marR="91440">
                    <a:lnL w="28080">
                      <a:solidFill>
                        <a:srgbClr val="4185b5"/>
                      </a:solidFill>
                      <a:prstDash val="solid"/>
                    </a:lnL>
                    <a:lnR w="28080">
                      <a:solidFill>
                        <a:srgbClr val="4185b5"/>
                      </a:solidFill>
                      <a:prstDash val="solid"/>
                    </a:lnR>
                    <a:lnT w="76320">
                      <a:noFill/>
                      <a:prstDash val="solid"/>
                    </a:lnT>
                    <a:lnB w="28080">
                      <a:noFill/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 lIns="90000" rIns="90000" tIns="45000" bIns="45000" anchor="t">
                      <a:noAutofit/>
                    </a:bodyPr>
                    <a:p>
                      <a:endParaRPr b="0" lang="en-US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</a:tr>
              <a:tr h="29808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4185b5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1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4185b5"/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4185b5"/>
                      </a:solidFill>
                      <a:prstDash val="solid"/>
                    </a:lnR>
                    <a:lnT w="38160">
                      <a:noFill/>
                      <a:prstDash val="solid"/>
                    </a:lnT>
                    <a:lnB w="38160">
                      <a:noFill/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  <a:tr h="298080"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28080">
                      <a:solidFill>
                        <a:srgbClr val="4185b5"/>
                      </a:solidFill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4185b5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38160">
                      <a:noFill/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4185b5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  <a:tc>
                  <a:txBody>
                    <a:bodyPr anchor="ctr">
                      <a:noAutofit/>
                    </a:bodyPr>
                    <a:p>
                      <a:endParaRPr b="0" lang="en-US" sz="1400" spc="-1" strike="noStrike">
                        <a:solidFill>
                          <a:schemeClr val="lt1"/>
                        </a:solidFill>
                        <a:latin typeface="Calibri"/>
                        <a:ea typeface="Arial Unicode MS"/>
                      </a:endParaRPr>
                    </a:p>
                  </a:txBody>
                  <a:tcPr anchor="ctr" marL="91440" marR="91440">
                    <a:lnL w="38160">
                      <a:noFill/>
                      <a:prstDash val="solid"/>
                    </a:lnL>
                    <a:lnR w="28080">
                      <a:solidFill>
                        <a:srgbClr val="4185b5"/>
                      </a:solidFill>
                      <a:prstDash val="solid"/>
                    </a:lnR>
                    <a:lnT w="38160">
                      <a:noFill/>
                      <a:prstDash val="solid"/>
                    </a:lnT>
                    <a:lnB w="28080">
                      <a:solidFill>
                        <a:srgbClr val="4185b5"/>
                      </a:solidFill>
                      <a:prstDash val="solid"/>
                    </a:lnB>
                    <a:solidFill>
                      <a:srgbClr val="ffffff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84" name="Picture 29" descr=""/>
          <p:cNvPicPr/>
          <p:nvPr/>
        </p:nvPicPr>
        <p:blipFill>
          <a:blip r:embed="rId3"/>
          <a:srcRect l="0" t="49931" r="5728" b="0"/>
          <a:stretch/>
        </p:blipFill>
        <p:spPr>
          <a:xfrm>
            <a:off x="3059640" y="4370040"/>
            <a:ext cx="7112520" cy="2123280"/>
          </a:xfrm>
          <a:prstGeom prst="rect">
            <a:avLst/>
          </a:prstGeom>
          <a:ln w="0">
            <a:noFill/>
          </a:ln>
        </p:spPr>
      </p:pic>
      <p:pic>
        <p:nvPicPr>
          <p:cNvPr id="185" name="Picture 2" descr=""/>
          <p:cNvPicPr/>
          <p:nvPr/>
        </p:nvPicPr>
        <p:blipFill>
          <a:blip r:embed="rId4"/>
          <a:stretch/>
        </p:blipFill>
        <p:spPr>
          <a:xfrm>
            <a:off x="549720" y="6327360"/>
            <a:ext cx="521280" cy="32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Application>LibreOffice/24.2.7.2$Linux_X86_64 LibreOffice_project/420$Build-2</Application>
  <AppVersion>15.0000</AppVersion>
  <Words>4293</Words>
  <Paragraphs>279</Paragraphs>
  <Company>Microsoft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2023-11-07T07:17:21Z</dcterms:created>
  <dc:creator>Admin</dc:creator>
  <dc:description/>
  <dc:language>en-US</dc:language>
  <cp:lastModifiedBy/>
  <dcterms:modified xsi:type="dcterms:W3CDTF">2025-11-03T13:16:49Z</dcterms:modified>
  <cp:revision>240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1033-11.1.0.11698</vt:lpwstr>
  </property>
  <property fmtid="{D5CDD505-2E9C-101B-9397-08002B2CF9AE}" pid="4" name="PresentationFormat">
    <vt:lpwstr>Widescreen</vt:lpwstr>
  </property>
  <property fmtid="{D5CDD505-2E9C-101B-9397-08002B2CF9AE}" pid="5" name="Slides">
    <vt:i4>19</vt:i4>
  </property>
</Properties>
</file>